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361" r:id="rId5"/>
    <p:sldId id="362" r:id="rId6"/>
    <p:sldId id="360" r:id="rId7"/>
    <p:sldId id="378" r:id="rId8"/>
    <p:sldId id="364" r:id="rId9"/>
    <p:sldId id="365" r:id="rId10"/>
    <p:sldId id="366" r:id="rId11"/>
    <p:sldId id="367" r:id="rId12"/>
    <p:sldId id="368" r:id="rId13"/>
    <p:sldId id="369" r:id="rId14"/>
    <p:sldId id="363" r:id="rId15"/>
    <p:sldId id="370" r:id="rId16"/>
    <p:sldId id="371" r:id="rId17"/>
    <p:sldId id="372" r:id="rId18"/>
    <p:sldId id="373" r:id="rId19"/>
    <p:sldId id="374" r:id="rId20"/>
    <p:sldId id="375" r:id="rId21"/>
    <p:sldId id="376" r:id="rId22"/>
    <p:sldId id="377" r:id="rId23"/>
    <p:sldId id="379" r:id="rId24"/>
    <p:sldId id="380" r:id="rId25"/>
    <p:sldId id="381" r:id="rId26"/>
    <p:sldId id="382" r:id="rId27"/>
    <p:sldId id="383" r:id="rId28"/>
    <p:sldId id="384" r:id="rId29"/>
    <p:sldId id="385" r:id="rId30"/>
    <p:sldId id="387" r:id="rId31"/>
    <p:sldId id="388" r:id="rId32"/>
    <p:sldId id="389" r:id="rId33"/>
    <p:sldId id="390" r:id="rId34"/>
  </p:sldIdLst>
  <p:sldSz cx="17337088" cy="9752013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GT Eesti Pro Display" pitchFamily="2" charset="0"/>
      <p:regular r:id="rId40"/>
      <p:italic r:id="rId41"/>
    </p:embeddedFont>
    <p:embeddedFont>
      <p:font typeface="GT Eesti Pro Display Light" pitchFamily="2" charset="0"/>
      <p:regular r:id="rId42"/>
      <p:italic r:id="rId43"/>
    </p:embeddedFont>
    <p:embeddedFont>
      <p:font typeface="JetBrains Mono" panose="020B0509020102050004" pitchFamily="49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45871AE0-6826-244D-A6C7-9F29E4F293C7}">
          <p14:sldIdLst>
            <p14:sldId id="256"/>
            <p14:sldId id="257"/>
            <p14:sldId id="258"/>
            <p14:sldId id="361"/>
            <p14:sldId id="362"/>
            <p14:sldId id="360"/>
            <p14:sldId id="378"/>
            <p14:sldId id="364"/>
            <p14:sldId id="365"/>
            <p14:sldId id="366"/>
            <p14:sldId id="367"/>
            <p14:sldId id="368"/>
            <p14:sldId id="369"/>
            <p14:sldId id="363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9"/>
            <p14:sldId id="380"/>
            <p14:sldId id="381"/>
            <p14:sldId id="382"/>
            <p14:sldId id="383"/>
            <p14:sldId id="384"/>
            <p14:sldId id="385"/>
            <p14:sldId id="387"/>
            <p14:sldId id="388"/>
            <p14:sldId id="389"/>
            <p14:sldId id="390"/>
          </p14:sldIdLst>
        </p14:section>
      </p14:sectionLst>
    </p:ext>
    <p:ext uri="{EFAFB233-063F-42B5-8137-9DF3F51BA10A}">
      <p15:sldGuideLst xmlns:p15="http://schemas.microsoft.com/office/powerpoint/2012/main">
        <p15:guide id="1" pos="5438">
          <p15:clr>
            <a:srgbClr val="A4A3A4"/>
          </p15:clr>
        </p15:guide>
        <p15:guide id="2" orient="horz" pos="735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57" roundtripDataSignature="AMtx7mgZ6zBI12qCUoOh3/zJWUlvOoGc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51"/>
    <p:restoredTop sz="94603"/>
  </p:normalViewPr>
  <p:slideViewPr>
    <p:cSldViewPr snapToGrid="0">
      <p:cViewPr varScale="1">
        <p:scale>
          <a:sx n="72" d="100"/>
          <a:sy n="72" d="100"/>
        </p:scale>
        <p:origin x="584" y="208"/>
      </p:cViewPr>
      <p:guideLst>
        <p:guide pos="5438"/>
        <p:guide orient="horz" pos="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57" Type="http://customschemas.google.com/relationships/presentationmetadata" Target="metadata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tiff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411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7225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2455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28604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672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159455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76994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81808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70529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4007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42249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41763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03775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21521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67950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49382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68283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59310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42479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3531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23525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8419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1119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34422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3950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7813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9719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2325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5"/>
          <p:cNvSpPr txBox="1">
            <a:spLocks noGrp="1"/>
          </p:cNvSpPr>
          <p:nvPr>
            <p:ph type="ctrTitle"/>
          </p:nvPr>
        </p:nvSpPr>
        <p:spPr>
          <a:xfrm>
            <a:off x="3663950" y="2298701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None/>
              <a:defRPr sz="8400" b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5"/>
          <p:cNvSpPr txBox="1">
            <a:spLocks noGrp="1"/>
          </p:cNvSpPr>
          <p:nvPr>
            <p:ph type="subTitle" idx="1"/>
          </p:nvPr>
        </p:nvSpPr>
        <p:spPr>
          <a:xfrm>
            <a:off x="3663950" y="6224400"/>
            <a:ext cx="11298238" cy="1379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 sz="24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560"/>
              <a:buFont typeface="Arial"/>
              <a:buNone/>
              <a:defRPr sz="256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560"/>
              <a:buNone/>
              <a:defRPr sz="256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275"/>
              <a:buNone/>
              <a:defRPr sz="2275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275"/>
              <a:buNone/>
              <a:defRPr sz="2275"/>
            </a:lvl5pPr>
            <a:lvl6pPr lvl="5" algn="ctr">
              <a:lnSpc>
                <a:spcPct val="94945"/>
              </a:lnSpc>
              <a:spcBef>
                <a:spcPts val="800"/>
              </a:spcBef>
              <a:spcAft>
                <a:spcPts val="0"/>
              </a:spcAft>
              <a:buSzPts val="2275"/>
              <a:buFont typeface="Arial"/>
              <a:buNone/>
              <a:defRPr sz="2275"/>
            </a:lvl6pPr>
            <a:lvl7pPr lvl="6" algn="ctr">
              <a:lnSpc>
                <a:spcPct val="94945"/>
              </a:lnSpc>
              <a:spcBef>
                <a:spcPts val="600"/>
              </a:spcBef>
              <a:spcAft>
                <a:spcPts val="0"/>
              </a:spcAft>
              <a:buSzPts val="2275"/>
              <a:buNone/>
              <a:defRPr sz="2275"/>
            </a:lvl7pPr>
            <a:lvl8pPr lvl="7" algn="ctr">
              <a:lnSpc>
                <a:spcPct val="94945"/>
              </a:lnSpc>
              <a:spcBef>
                <a:spcPts val="600"/>
              </a:spcBef>
              <a:spcAft>
                <a:spcPts val="0"/>
              </a:spcAft>
              <a:buSzPts val="2275"/>
              <a:buNone/>
              <a:defRPr sz="2275"/>
            </a:lvl8pPr>
            <a:lvl9pPr lvl="8" algn="ctr">
              <a:lnSpc>
                <a:spcPct val="94945"/>
              </a:lnSpc>
              <a:spcBef>
                <a:spcPts val="600"/>
              </a:spcBef>
              <a:spcAft>
                <a:spcPts val="600"/>
              </a:spcAft>
              <a:buSzPts val="2275"/>
              <a:buNone/>
              <a:defRPr sz="2275"/>
            </a:lvl9pPr>
          </a:lstStyle>
          <a:p>
            <a:endParaRPr/>
          </a:p>
        </p:txBody>
      </p:sp>
      <p:pic>
        <p:nvPicPr>
          <p:cNvPr id="17" name="Google Shape;17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63950" y="1392864"/>
            <a:ext cx="1896414" cy="1251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8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иктограммы">
  <p:cSld name="4 пиктограммы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5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5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5"/>
          <p:cNvSpPr txBox="1">
            <a:spLocks noGrp="1"/>
          </p:cNvSpPr>
          <p:nvPr>
            <p:ph type="body" idx="1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08" name="Google Shape;108;p35"/>
          <p:cNvSpPr>
            <a:spLocks noGrp="1"/>
          </p:cNvSpPr>
          <p:nvPr>
            <p:ph type="pic" idx="2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p35"/>
          <p:cNvSpPr txBox="1">
            <a:spLocks noGrp="1"/>
          </p:cNvSpPr>
          <p:nvPr>
            <p:ph type="body" idx="3"/>
          </p:nvPr>
        </p:nvSpPr>
        <p:spPr>
          <a:xfrm>
            <a:off x="6265904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0" name="Google Shape;110;p35"/>
          <p:cNvSpPr>
            <a:spLocks noGrp="1"/>
          </p:cNvSpPr>
          <p:nvPr>
            <p:ph type="pic" idx="4"/>
          </p:nvPr>
        </p:nvSpPr>
        <p:spPr>
          <a:xfrm>
            <a:off x="6265903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Google Shape;111;p35"/>
          <p:cNvSpPr txBox="1">
            <a:spLocks noGrp="1"/>
          </p:cNvSpPr>
          <p:nvPr>
            <p:ph type="body" idx="5"/>
          </p:nvPr>
        </p:nvSpPr>
        <p:spPr>
          <a:xfrm>
            <a:off x="8867672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2" name="Google Shape;112;p35"/>
          <p:cNvSpPr>
            <a:spLocks noGrp="1"/>
          </p:cNvSpPr>
          <p:nvPr>
            <p:ph type="pic" idx="6"/>
          </p:nvPr>
        </p:nvSpPr>
        <p:spPr>
          <a:xfrm>
            <a:off x="8867671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" name="Google Shape;113;p35"/>
          <p:cNvSpPr txBox="1">
            <a:spLocks noGrp="1"/>
          </p:cNvSpPr>
          <p:nvPr>
            <p:ph type="body" idx="7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4" name="Google Shape;114;p35"/>
          <p:cNvSpPr>
            <a:spLocks noGrp="1"/>
          </p:cNvSpPr>
          <p:nvPr>
            <p:ph type="pic" idx="8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35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пиктограммы">
  <p:cSld name="3 пиктограммы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6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6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6"/>
          <p:cNvSpPr txBox="1">
            <a:spLocks noGrp="1"/>
          </p:cNvSpPr>
          <p:nvPr>
            <p:ph type="body" idx="1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0" name="Google Shape;120;p36"/>
          <p:cNvSpPr>
            <a:spLocks noGrp="1"/>
          </p:cNvSpPr>
          <p:nvPr>
            <p:ph type="pic" idx="2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36"/>
          <p:cNvSpPr txBox="1">
            <a:spLocks noGrp="1"/>
          </p:cNvSpPr>
          <p:nvPr>
            <p:ph type="body" idx="3"/>
          </p:nvPr>
        </p:nvSpPr>
        <p:spPr>
          <a:xfrm>
            <a:off x="7553325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2" name="Google Shape;122;p36"/>
          <p:cNvSpPr>
            <a:spLocks noGrp="1"/>
          </p:cNvSpPr>
          <p:nvPr>
            <p:ph type="pic" idx="4"/>
          </p:nvPr>
        </p:nvSpPr>
        <p:spPr>
          <a:xfrm>
            <a:off x="7553324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36"/>
          <p:cNvSpPr txBox="1">
            <a:spLocks noGrp="1"/>
          </p:cNvSpPr>
          <p:nvPr>
            <p:ph type="body" idx="5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4" name="Google Shape;124;p36"/>
          <p:cNvSpPr>
            <a:spLocks noGrp="1"/>
          </p:cNvSpPr>
          <p:nvPr>
            <p:ph type="pic" idx="6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36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диаграмма">
  <p:cSld name="Текст и диаграмма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7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7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7"/>
          <p:cNvSpPr>
            <a:spLocks noGrp="1"/>
          </p:cNvSpPr>
          <p:nvPr>
            <p:ph type="chart" idx="2"/>
          </p:nvPr>
        </p:nvSpPr>
        <p:spPr>
          <a:xfrm>
            <a:off x="6256338" y="2298699"/>
            <a:ext cx="100012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" name="Google Shape;130;p37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31" name="Google Shape;131;p37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2 диаграммы">
  <p:cSld name="Текст и 2 диаграммы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8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8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8"/>
          <p:cNvSpPr>
            <a:spLocks noGrp="1"/>
          </p:cNvSpPr>
          <p:nvPr>
            <p:ph type="chart" idx="2"/>
          </p:nvPr>
        </p:nvSpPr>
        <p:spPr>
          <a:xfrm>
            <a:off x="6256338" y="2298700"/>
            <a:ext cx="10001250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" name="Google Shape;136;p38"/>
          <p:cNvSpPr>
            <a:spLocks noGrp="1"/>
          </p:cNvSpPr>
          <p:nvPr>
            <p:ph type="chart" idx="3"/>
          </p:nvPr>
        </p:nvSpPr>
        <p:spPr>
          <a:xfrm>
            <a:off x="6256338" y="5454206"/>
            <a:ext cx="10001250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38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38" name="Google Shape;138;p38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диаграммы">
  <p:cSld name="4 диаграммы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9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9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9"/>
          <p:cNvSpPr>
            <a:spLocks noGrp="1"/>
          </p:cNvSpPr>
          <p:nvPr>
            <p:ph type="chart" idx="2"/>
          </p:nvPr>
        </p:nvSpPr>
        <p:spPr>
          <a:xfrm>
            <a:off x="8874124" y="2298700"/>
            <a:ext cx="7383463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Google Shape;143;p39"/>
          <p:cNvSpPr>
            <a:spLocks noGrp="1"/>
          </p:cNvSpPr>
          <p:nvPr>
            <p:ph type="chart" idx="3"/>
          </p:nvPr>
        </p:nvSpPr>
        <p:spPr>
          <a:xfrm>
            <a:off x="8874124" y="5454206"/>
            <a:ext cx="7383463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39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5" name="Google Shape;145;p39"/>
          <p:cNvSpPr>
            <a:spLocks noGrp="1"/>
          </p:cNvSpPr>
          <p:nvPr>
            <p:ph type="chart" idx="4"/>
          </p:nvPr>
        </p:nvSpPr>
        <p:spPr>
          <a:xfrm>
            <a:off x="1081088" y="2298700"/>
            <a:ext cx="7383463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Google Shape;146;p39"/>
          <p:cNvSpPr>
            <a:spLocks noGrp="1"/>
          </p:cNvSpPr>
          <p:nvPr>
            <p:ph type="chart" idx="5"/>
          </p:nvPr>
        </p:nvSpPr>
        <p:spPr>
          <a:xfrm>
            <a:off x="1081088" y="5454206"/>
            <a:ext cx="7383463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Заголовок и объект">
  <p:cSld name="9_Заголовок и объект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40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40"/>
          <p:cNvSpPr txBox="1">
            <a:spLocks noGrp="1"/>
          </p:cNvSpPr>
          <p:nvPr>
            <p:ph type="body" idx="1"/>
          </p:nvPr>
        </p:nvSpPr>
        <p:spPr>
          <a:xfrm>
            <a:off x="1081088" y="7042826"/>
            <a:ext cx="12580936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51" name="Google Shape;151;p40"/>
          <p:cNvSpPr>
            <a:spLocks noGrp="1"/>
          </p:cNvSpPr>
          <p:nvPr>
            <p:ph type="chart" idx="2"/>
          </p:nvPr>
        </p:nvSpPr>
        <p:spPr>
          <a:xfrm>
            <a:off x="1081088" y="2298700"/>
            <a:ext cx="7381875" cy="441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40"/>
          <p:cNvSpPr>
            <a:spLocks noGrp="1"/>
          </p:cNvSpPr>
          <p:nvPr>
            <p:ph type="chart" idx="3"/>
          </p:nvPr>
        </p:nvSpPr>
        <p:spPr>
          <a:xfrm>
            <a:off x="8874125" y="2298700"/>
            <a:ext cx="7381875" cy="441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3" name="Google Shape;153;p40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Заголовок и объект">
  <p:cSld name="15_Заголовок и объект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1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1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41"/>
          <p:cNvSpPr txBox="1">
            <a:spLocks noGrp="1"/>
          </p:cNvSpPr>
          <p:nvPr>
            <p:ph type="body" idx="1"/>
          </p:nvPr>
        </p:nvSpPr>
        <p:spPr>
          <a:xfrm>
            <a:off x="1081088" y="2298701"/>
            <a:ext cx="7381875" cy="114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58" name="Google Shape;158;p41"/>
          <p:cNvSpPr>
            <a:spLocks noGrp="1"/>
          </p:cNvSpPr>
          <p:nvPr>
            <p:ph type="chart" idx="2"/>
          </p:nvPr>
        </p:nvSpPr>
        <p:spPr>
          <a:xfrm>
            <a:off x="1081088" y="3796748"/>
            <a:ext cx="7381875" cy="4691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Google Shape;159;p41"/>
          <p:cNvSpPr>
            <a:spLocks noGrp="1"/>
          </p:cNvSpPr>
          <p:nvPr>
            <p:ph type="chart" idx="3"/>
          </p:nvPr>
        </p:nvSpPr>
        <p:spPr>
          <a:xfrm>
            <a:off x="8874125" y="3796748"/>
            <a:ext cx="7381875" cy="469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" name="Google Shape;160;p41"/>
          <p:cNvSpPr txBox="1">
            <a:spLocks noGrp="1"/>
          </p:cNvSpPr>
          <p:nvPr>
            <p:ph type="body" idx="4"/>
          </p:nvPr>
        </p:nvSpPr>
        <p:spPr>
          <a:xfrm>
            <a:off x="8874125" y="2298701"/>
            <a:ext cx="7381875" cy="114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изображения и подписи">
  <p:cSld name="3 изображения и подписи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2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42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2"/>
          <p:cNvSpPr txBox="1">
            <a:spLocks noGrp="1"/>
          </p:cNvSpPr>
          <p:nvPr>
            <p:ph type="body" idx="1"/>
          </p:nvPr>
        </p:nvSpPr>
        <p:spPr>
          <a:xfrm>
            <a:off x="1081088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6" name="Google Shape;166;p42"/>
          <p:cNvSpPr txBox="1">
            <a:spLocks noGrp="1"/>
          </p:cNvSpPr>
          <p:nvPr>
            <p:ph type="body" idx="2"/>
          </p:nvPr>
        </p:nvSpPr>
        <p:spPr>
          <a:xfrm>
            <a:off x="6265863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7" name="Google Shape;167;p42"/>
          <p:cNvSpPr txBox="1">
            <a:spLocks noGrp="1"/>
          </p:cNvSpPr>
          <p:nvPr>
            <p:ph type="body" idx="3"/>
          </p:nvPr>
        </p:nvSpPr>
        <p:spPr>
          <a:xfrm>
            <a:off x="11442701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8" name="Google Shape;168;p42"/>
          <p:cNvSpPr>
            <a:spLocks noGrp="1"/>
          </p:cNvSpPr>
          <p:nvPr>
            <p:ph type="pic" idx="4"/>
          </p:nvPr>
        </p:nvSpPr>
        <p:spPr>
          <a:xfrm>
            <a:off x="1081088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42"/>
          <p:cNvSpPr>
            <a:spLocks noGrp="1"/>
          </p:cNvSpPr>
          <p:nvPr>
            <p:ph type="pic" idx="5"/>
          </p:nvPr>
        </p:nvSpPr>
        <p:spPr>
          <a:xfrm>
            <a:off x="6256338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0" name="Google Shape;170;p42"/>
          <p:cNvSpPr>
            <a:spLocks noGrp="1"/>
          </p:cNvSpPr>
          <p:nvPr>
            <p:ph type="pic" idx="6"/>
          </p:nvPr>
        </p:nvSpPr>
        <p:spPr>
          <a:xfrm>
            <a:off x="11441113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42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заголовком">
  <p:cSld name="Слайд с заголовком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3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4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-разделитель">
  <p:cSld name="Слайд-разделитель">
    <p:bg>
      <p:bgPr>
        <a:solidFill>
          <a:srgbClr val="001A34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 txBox="1">
            <a:spLocks noGrp="1"/>
          </p:cNvSpPr>
          <p:nvPr>
            <p:ph type="ctrTitle"/>
          </p:nvPr>
        </p:nvSpPr>
        <p:spPr>
          <a:xfrm>
            <a:off x="3663950" y="2298701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  <a:defRPr sz="66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81">
          <p15:clr>
            <a:srgbClr val="FBAE40"/>
          </p15:clr>
        </p15:guide>
        <p15:guide id="2" orient="horz" pos="291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текст">
  <p:cSld name="Заголовок и текст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7"/>
          <p:cNvSpPr txBox="1">
            <a:spLocks noGrp="1"/>
          </p:cNvSpPr>
          <p:nvPr>
            <p:ph type="title"/>
          </p:nvPr>
        </p:nvSpPr>
        <p:spPr>
          <a:xfrm>
            <a:off x="1081088" y="576000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7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1258093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23" name="Google Shape;23;p27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2 объекта_1">
  <p:cSld name="Заголовок и 2 объекта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9"/>
          <p:cNvSpPr txBox="1">
            <a:spLocks noGrp="1"/>
          </p:cNvSpPr>
          <p:nvPr>
            <p:ph type="title"/>
          </p:nvPr>
        </p:nvSpPr>
        <p:spPr>
          <a:xfrm>
            <a:off x="1081088" y="576000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9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7381875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36" name="Google Shape;36;p29"/>
          <p:cNvSpPr txBox="1">
            <a:spLocks noGrp="1"/>
          </p:cNvSpPr>
          <p:nvPr>
            <p:ph type="body" idx="2"/>
          </p:nvPr>
        </p:nvSpPr>
        <p:spPr>
          <a:xfrm>
            <a:off x="8874125" y="2298700"/>
            <a:ext cx="7383463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37" name="Google Shape;37;p29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9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2 объекта_2">
  <p:cSld name="Заголовок и  2 объекта_2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0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0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1"/>
          </p:nvPr>
        </p:nvSpPr>
        <p:spPr>
          <a:xfrm>
            <a:off x="6256338" y="2298700"/>
            <a:ext cx="100012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dk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—"/>
              <a:defRPr>
                <a:solidFill>
                  <a:schemeClr val="dk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–"/>
              <a:defRPr>
                <a:solidFill>
                  <a:schemeClr val="dk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2"/>
          </p:nvPr>
        </p:nvSpPr>
        <p:spPr>
          <a:xfrm>
            <a:off x="1081089" y="2298700"/>
            <a:ext cx="481488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1"/>
          <p:cNvSpPr/>
          <p:nvPr/>
        </p:nvSpPr>
        <p:spPr>
          <a:xfrm>
            <a:off x="0" y="0"/>
            <a:ext cx="6256338" cy="97520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6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1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4814887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1"/>
          <p:cNvSpPr txBox="1">
            <a:spLocks noGrp="1"/>
          </p:cNvSpPr>
          <p:nvPr>
            <p:ph type="body" idx="1"/>
          </p:nvPr>
        </p:nvSpPr>
        <p:spPr>
          <a:xfrm>
            <a:off x="7553325" y="2298700"/>
            <a:ext cx="8704262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9" name="Google Shape;49;p31"/>
          <p:cNvSpPr txBox="1">
            <a:spLocks noGrp="1"/>
          </p:cNvSpPr>
          <p:nvPr>
            <p:ph type="ftr" idx="11"/>
          </p:nvPr>
        </p:nvSpPr>
        <p:spPr>
          <a:xfrm>
            <a:off x="1081089" y="8981463"/>
            <a:ext cx="3878260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body" idx="2"/>
          </p:nvPr>
        </p:nvSpPr>
        <p:spPr>
          <a:xfrm>
            <a:off x="1081087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—"/>
              <a:defRPr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body" idx="3"/>
          </p:nvPr>
        </p:nvSpPr>
        <p:spPr>
          <a:xfrm>
            <a:off x="7556818" y="8982075"/>
            <a:ext cx="515944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612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объект">
  <p:cSld name="10_Заголовок и объект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2"/>
          <p:cNvSpPr/>
          <p:nvPr/>
        </p:nvSpPr>
        <p:spPr>
          <a:xfrm>
            <a:off x="11439727" y="0"/>
            <a:ext cx="5895975" cy="97520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6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32"/>
          <p:cNvSpPr txBox="1">
            <a:spLocks noGrp="1"/>
          </p:cNvSpPr>
          <p:nvPr>
            <p:ph type="title"/>
          </p:nvPr>
        </p:nvSpPr>
        <p:spPr>
          <a:xfrm>
            <a:off x="1081089" y="574676"/>
            <a:ext cx="9999662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ftr" idx="11"/>
          </p:nvPr>
        </p:nvSpPr>
        <p:spPr>
          <a:xfrm>
            <a:off x="1081089" y="8981463"/>
            <a:ext cx="9999662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body" idx="1"/>
          </p:nvPr>
        </p:nvSpPr>
        <p:spPr>
          <a:xfrm>
            <a:off x="12377738" y="2298699"/>
            <a:ext cx="38798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—"/>
              <a:defRPr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8" name="Google Shape;58;p32"/>
          <p:cNvSpPr txBox="1">
            <a:spLocks noGrp="1"/>
          </p:cNvSpPr>
          <p:nvPr>
            <p:ph type="body" idx="2"/>
          </p:nvPr>
        </p:nvSpPr>
        <p:spPr>
          <a:xfrm>
            <a:off x="1095004" y="2298699"/>
            <a:ext cx="998574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9" name="Google Shape;59;p32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пиктограмм">
  <p:cSld name="6 пиктограмм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3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body" idx="1"/>
          </p:nvPr>
        </p:nvSpPr>
        <p:spPr>
          <a:xfrm>
            <a:off x="1081088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body" idx="2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5" name="Google Shape;65;p33"/>
          <p:cNvSpPr>
            <a:spLocks noGrp="1"/>
          </p:cNvSpPr>
          <p:nvPr>
            <p:ph type="pic" idx="3"/>
          </p:nvPr>
        </p:nvSpPr>
        <p:spPr>
          <a:xfrm>
            <a:off x="1081087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33"/>
          <p:cNvSpPr>
            <a:spLocks noGrp="1"/>
          </p:cNvSpPr>
          <p:nvPr>
            <p:ph type="pic" idx="4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33"/>
          <p:cNvSpPr txBox="1">
            <a:spLocks noGrp="1"/>
          </p:cNvSpPr>
          <p:nvPr>
            <p:ph type="body" idx="5"/>
          </p:nvPr>
        </p:nvSpPr>
        <p:spPr>
          <a:xfrm>
            <a:off x="6265904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8" name="Google Shape;68;p33"/>
          <p:cNvSpPr>
            <a:spLocks noGrp="1"/>
          </p:cNvSpPr>
          <p:nvPr>
            <p:ph type="pic" idx="6"/>
          </p:nvPr>
        </p:nvSpPr>
        <p:spPr>
          <a:xfrm>
            <a:off x="6265903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33"/>
          <p:cNvSpPr txBox="1">
            <a:spLocks noGrp="1"/>
          </p:cNvSpPr>
          <p:nvPr>
            <p:ph type="body" idx="7"/>
          </p:nvPr>
        </p:nvSpPr>
        <p:spPr>
          <a:xfrm>
            <a:off x="8867672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0" name="Google Shape;70;p33"/>
          <p:cNvSpPr>
            <a:spLocks noGrp="1"/>
          </p:cNvSpPr>
          <p:nvPr>
            <p:ph type="pic" idx="8"/>
          </p:nvPr>
        </p:nvSpPr>
        <p:spPr>
          <a:xfrm>
            <a:off x="8867671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33"/>
          <p:cNvSpPr txBox="1">
            <a:spLocks noGrp="1"/>
          </p:cNvSpPr>
          <p:nvPr>
            <p:ph type="body" idx="9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2" name="Google Shape;72;p33"/>
          <p:cNvSpPr>
            <a:spLocks noGrp="1"/>
          </p:cNvSpPr>
          <p:nvPr>
            <p:ph type="pic" idx="13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body" idx="14"/>
          </p:nvPr>
        </p:nvSpPr>
        <p:spPr>
          <a:xfrm>
            <a:off x="14044509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4" name="Google Shape;74;p33"/>
          <p:cNvSpPr>
            <a:spLocks noGrp="1"/>
          </p:cNvSpPr>
          <p:nvPr>
            <p:ph type="pic" idx="15"/>
          </p:nvPr>
        </p:nvSpPr>
        <p:spPr>
          <a:xfrm>
            <a:off x="14044509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3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иктограммы">
  <p:cSld name="пиктограммы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4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4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4"/>
          <p:cNvSpPr>
            <a:spLocks noGrp="1"/>
          </p:cNvSpPr>
          <p:nvPr>
            <p:ph type="pic" idx="2"/>
          </p:nvPr>
        </p:nvSpPr>
        <p:spPr>
          <a:xfrm>
            <a:off x="1081087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34"/>
          <p:cNvSpPr>
            <a:spLocks noGrp="1"/>
          </p:cNvSpPr>
          <p:nvPr>
            <p:ph type="pic" idx="3"/>
          </p:nvPr>
        </p:nvSpPr>
        <p:spPr>
          <a:xfrm>
            <a:off x="3663950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34"/>
          <p:cNvSpPr>
            <a:spLocks noGrp="1"/>
          </p:cNvSpPr>
          <p:nvPr>
            <p:ph type="pic" idx="4"/>
          </p:nvPr>
        </p:nvSpPr>
        <p:spPr>
          <a:xfrm>
            <a:off x="6265903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34"/>
          <p:cNvSpPr>
            <a:spLocks noGrp="1"/>
          </p:cNvSpPr>
          <p:nvPr>
            <p:ph type="pic" idx="5"/>
          </p:nvPr>
        </p:nvSpPr>
        <p:spPr>
          <a:xfrm>
            <a:off x="8867671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34"/>
          <p:cNvSpPr>
            <a:spLocks noGrp="1"/>
          </p:cNvSpPr>
          <p:nvPr>
            <p:ph type="pic" idx="6"/>
          </p:nvPr>
        </p:nvSpPr>
        <p:spPr>
          <a:xfrm>
            <a:off x="11448946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34"/>
          <p:cNvSpPr>
            <a:spLocks noGrp="1"/>
          </p:cNvSpPr>
          <p:nvPr>
            <p:ph type="pic" idx="7"/>
          </p:nvPr>
        </p:nvSpPr>
        <p:spPr>
          <a:xfrm>
            <a:off x="14044509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34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6" name="Google Shape;86;p34"/>
          <p:cNvSpPr>
            <a:spLocks noGrp="1"/>
          </p:cNvSpPr>
          <p:nvPr>
            <p:ph type="pic" idx="8"/>
          </p:nvPr>
        </p:nvSpPr>
        <p:spPr>
          <a:xfrm>
            <a:off x="1081087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34"/>
          <p:cNvSpPr>
            <a:spLocks noGrp="1"/>
          </p:cNvSpPr>
          <p:nvPr>
            <p:ph type="pic" idx="9"/>
          </p:nvPr>
        </p:nvSpPr>
        <p:spPr>
          <a:xfrm>
            <a:off x="3663950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34"/>
          <p:cNvSpPr>
            <a:spLocks noGrp="1"/>
          </p:cNvSpPr>
          <p:nvPr>
            <p:ph type="pic" idx="13"/>
          </p:nvPr>
        </p:nvSpPr>
        <p:spPr>
          <a:xfrm>
            <a:off x="6265903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34"/>
          <p:cNvSpPr>
            <a:spLocks noGrp="1"/>
          </p:cNvSpPr>
          <p:nvPr>
            <p:ph type="pic" idx="14"/>
          </p:nvPr>
        </p:nvSpPr>
        <p:spPr>
          <a:xfrm>
            <a:off x="8867671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34"/>
          <p:cNvSpPr>
            <a:spLocks noGrp="1"/>
          </p:cNvSpPr>
          <p:nvPr>
            <p:ph type="pic" idx="15"/>
          </p:nvPr>
        </p:nvSpPr>
        <p:spPr>
          <a:xfrm>
            <a:off x="11448946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" name="Google Shape;91;p34"/>
          <p:cNvSpPr>
            <a:spLocks noGrp="1"/>
          </p:cNvSpPr>
          <p:nvPr>
            <p:ph type="pic" idx="16"/>
          </p:nvPr>
        </p:nvSpPr>
        <p:spPr>
          <a:xfrm>
            <a:off x="14044509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34"/>
          <p:cNvSpPr>
            <a:spLocks noGrp="1"/>
          </p:cNvSpPr>
          <p:nvPr>
            <p:ph type="pic" idx="17"/>
          </p:nvPr>
        </p:nvSpPr>
        <p:spPr>
          <a:xfrm>
            <a:off x="1081087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34"/>
          <p:cNvSpPr>
            <a:spLocks noGrp="1"/>
          </p:cNvSpPr>
          <p:nvPr>
            <p:ph type="pic" idx="18"/>
          </p:nvPr>
        </p:nvSpPr>
        <p:spPr>
          <a:xfrm>
            <a:off x="3663950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34"/>
          <p:cNvSpPr>
            <a:spLocks noGrp="1"/>
          </p:cNvSpPr>
          <p:nvPr>
            <p:ph type="pic" idx="19"/>
          </p:nvPr>
        </p:nvSpPr>
        <p:spPr>
          <a:xfrm>
            <a:off x="6265903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34"/>
          <p:cNvSpPr>
            <a:spLocks noGrp="1"/>
          </p:cNvSpPr>
          <p:nvPr>
            <p:ph type="pic" idx="20"/>
          </p:nvPr>
        </p:nvSpPr>
        <p:spPr>
          <a:xfrm>
            <a:off x="8867671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34"/>
          <p:cNvSpPr>
            <a:spLocks noGrp="1"/>
          </p:cNvSpPr>
          <p:nvPr>
            <p:ph type="pic" idx="21"/>
          </p:nvPr>
        </p:nvSpPr>
        <p:spPr>
          <a:xfrm>
            <a:off x="11448946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34"/>
          <p:cNvSpPr>
            <a:spLocks noGrp="1"/>
          </p:cNvSpPr>
          <p:nvPr>
            <p:ph type="pic" idx="22"/>
          </p:nvPr>
        </p:nvSpPr>
        <p:spPr>
          <a:xfrm>
            <a:off x="14044509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34"/>
          <p:cNvSpPr>
            <a:spLocks noGrp="1"/>
          </p:cNvSpPr>
          <p:nvPr>
            <p:ph type="pic" idx="23"/>
          </p:nvPr>
        </p:nvSpPr>
        <p:spPr>
          <a:xfrm>
            <a:off x="1081087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34"/>
          <p:cNvSpPr>
            <a:spLocks noGrp="1"/>
          </p:cNvSpPr>
          <p:nvPr>
            <p:ph type="pic" idx="24"/>
          </p:nvPr>
        </p:nvSpPr>
        <p:spPr>
          <a:xfrm>
            <a:off x="3663950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34"/>
          <p:cNvSpPr>
            <a:spLocks noGrp="1"/>
          </p:cNvSpPr>
          <p:nvPr>
            <p:ph type="pic" idx="25"/>
          </p:nvPr>
        </p:nvSpPr>
        <p:spPr>
          <a:xfrm>
            <a:off x="6265903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34"/>
          <p:cNvSpPr>
            <a:spLocks noGrp="1"/>
          </p:cNvSpPr>
          <p:nvPr>
            <p:ph type="pic" idx="26"/>
          </p:nvPr>
        </p:nvSpPr>
        <p:spPr>
          <a:xfrm>
            <a:off x="8867671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34"/>
          <p:cNvSpPr>
            <a:spLocks noGrp="1"/>
          </p:cNvSpPr>
          <p:nvPr>
            <p:ph type="pic" idx="27"/>
          </p:nvPr>
        </p:nvSpPr>
        <p:spPr>
          <a:xfrm>
            <a:off x="11448946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34"/>
          <p:cNvSpPr>
            <a:spLocks noGrp="1"/>
          </p:cNvSpPr>
          <p:nvPr>
            <p:ph type="pic" idx="28"/>
          </p:nvPr>
        </p:nvSpPr>
        <p:spPr>
          <a:xfrm>
            <a:off x="14044509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4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4"/>
          <p:cNvSpPr txBox="1">
            <a:spLocks noGrp="1"/>
          </p:cNvSpPr>
          <p:nvPr>
            <p:ph type="body" idx="1"/>
          </p:nvPr>
        </p:nvSpPr>
        <p:spPr>
          <a:xfrm>
            <a:off x="1080000" y="2298700"/>
            <a:ext cx="15176499" cy="6190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4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2">
          <p15:clr>
            <a:srgbClr val="F26B43"/>
          </p15:clr>
        </p15:guide>
        <p15:guide id="2" pos="10241">
          <p15:clr>
            <a:srgbClr val="F26B43"/>
          </p15:clr>
        </p15:guide>
        <p15:guide id="3" pos="681">
          <p15:clr>
            <a:srgbClr val="F26B43"/>
          </p15:clr>
        </p15:guide>
        <p15:guide id="4" orient="horz" pos="5347">
          <p15:clr>
            <a:srgbClr val="F26B43"/>
          </p15:clr>
        </p15:guide>
        <p15:guide id="5" orient="horz" pos="5651">
          <p15:clr>
            <a:srgbClr val="F26B43"/>
          </p15:clr>
        </p15:guide>
        <p15:guide id="6" pos="5461">
          <p15:clr>
            <a:srgbClr val="F26B43"/>
          </p15:clr>
        </p15:guide>
        <p15:guide id="7" pos="2059">
          <p15:clr>
            <a:srgbClr val="F26B43"/>
          </p15:clr>
        </p15:guide>
        <p15:guide id="8" pos="1269">
          <p15:clr>
            <a:srgbClr val="F26B43"/>
          </p15:clr>
        </p15:guide>
        <p15:guide id="9" pos="1498">
          <p15:clr>
            <a:srgbClr val="F26B43"/>
          </p15:clr>
        </p15:guide>
        <p15:guide id="10" pos="2308">
          <p15:clr>
            <a:srgbClr val="F26B43"/>
          </p15:clr>
        </p15:guide>
        <p15:guide id="11" pos="2898">
          <p15:clr>
            <a:srgbClr val="F26B43"/>
          </p15:clr>
        </p15:guide>
        <p15:guide id="12" pos="3124">
          <p15:clr>
            <a:srgbClr val="F26B43"/>
          </p15:clr>
        </p15:guide>
        <p15:guide id="13" pos="3714">
          <p15:clr>
            <a:srgbClr val="F26B43"/>
          </p15:clr>
        </p15:guide>
        <p15:guide id="14" pos="3941">
          <p15:clr>
            <a:srgbClr val="F26B43"/>
          </p15:clr>
        </p15:guide>
        <p15:guide id="15" pos="4529">
          <p15:clr>
            <a:srgbClr val="F26B43"/>
          </p15:clr>
        </p15:guide>
        <p15:guide id="16" pos="4758">
          <p15:clr>
            <a:srgbClr val="F26B43"/>
          </p15:clr>
        </p15:guide>
        <p15:guide id="17" pos="5331">
          <p15:clr>
            <a:srgbClr val="F26B43"/>
          </p15:clr>
        </p15:guide>
        <p15:guide id="18" pos="5590">
          <p15:clr>
            <a:srgbClr val="F26B43"/>
          </p15:clr>
        </p15:guide>
        <p15:guide id="19" pos="9655">
          <p15:clr>
            <a:srgbClr val="F26B43"/>
          </p15:clr>
        </p15:guide>
        <p15:guide id="20" pos="9425">
          <p15:clr>
            <a:srgbClr val="F26B43"/>
          </p15:clr>
        </p15:guide>
        <p15:guide id="21" pos="8835">
          <p15:clr>
            <a:srgbClr val="F26B43"/>
          </p15:clr>
        </p15:guide>
        <p15:guide id="22" pos="8606">
          <p15:clr>
            <a:srgbClr val="F26B43"/>
          </p15:clr>
        </p15:guide>
        <p15:guide id="23" pos="8023">
          <p15:clr>
            <a:srgbClr val="F26B43"/>
          </p15:clr>
        </p15:guide>
        <p15:guide id="24" pos="7797">
          <p15:clr>
            <a:srgbClr val="F26B43"/>
          </p15:clr>
        </p15:guide>
        <p15:guide id="25" pos="7207">
          <p15:clr>
            <a:srgbClr val="F26B43"/>
          </p15:clr>
        </p15:guide>
        <p15:guide id="26" pos="6980">
          <p15:clr>
            <a:srgbClr val="F26B43"/>
          </p15:clr>
        </p15:guide>
        <p15:guide id="27" pos="6389">
          <p15:clr>
            <a:srgbClr val="F26B43"/>
          </p15:clr>
        </p15:guide>
        <p15:guide id="28" pos="6163">
          <p15:clr>
            <a:srgbClr val="F26B43"/>
          </p15:clr>
        </p15:guide>
        <p15:guide id="29" orient="horz" pos="1077">
          <p15:clr>
            <a:srgbClr val="F26B43"/>
          </p15:clr>
        </p15:guide>
        <p15:guide id="30" orient="horz" pos="1448">
          <p15:clr>
            <a:srgbClr val="F26B43"/>
          </p15:clr>
        </p15:guide>
        <p15:guide id="31" orient="horz" pos="5861">
          <p15:clr>
            <a:srgbClr val="F26B43"/>
          </p15:clr>
        </p15:guide>
        <p15:guide id="32" pos="101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gex101.com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file:///.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"/>
          <p:cNvSpPr txBox="1">
            <a:spLocks noGrp="1"/>
          </p:cNvSpPr>
          <p:nvPr>
            <p:ph type="ctrTitle"/>
          </p:nvPr>
        </p:nvSpPr>
        <p:spPr>
          <a:xfrm>
            <a:off x="3663950" y="2763077"/>
            <a:ext cx="11298238" cy="307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None/>
            </a:pPr>
            <a:r>
              <a:rPr lang="ru-RU" sz="6600" dirty="0"/>
              <a:t>Регулярные выражения и </a:t>
            </a:r>
            <a:r>
              <a:rPr lang="ru-RU" sz="6600" dirty="0" err="1"/>
              <a:t>скрапперы</a:t>
            </a:r>
            <a:r>
              <a:rPr lang="ru-RU" sz="6600" dirty="0"/>
              <a:t> сайтов</a:t>
            </a:r>
            <a:endParaRPr sz="6600" dirty="0"/>
          </a:p>
        </p:txBody>
      </p:sp>
      <p:sp>
        <p:nvSpPr>
          <p:cNvPr id="182" name="Google Shape;182;p1"/>
          <p:cNvSpPr txBox="1">
            <a:spLocks noGrp="1"/>
          </p:cNvSpPr>
          <p:nvPr>
            <p:ph type="subTitle" idx="1"/>
          </p:nvPr>
        </p:nvSpPr>
        <p:spPr>
          <a:xfrm>
            <a:off x="3733800" y="6223908"/>
            <a:ext cx="11228388" cy="1379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rPr lang="ru-RU" dirty="0" err="1"/>
              <a:t>Якупов</a:t>
            </a:r>
            <a:r>
              <a:rPr lang="ru-RU" dirty="0"/>
              <a:t> Павел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Регулярные выражения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634556"/>
            <a:ext cx="13151148" cy="6866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latin typeface="GT Eesti Pro Display Light" pitchFamily="2" charset="0"/>
              </a:rPr>
              <a:t>Регулярные выражения с теми или другими ограничениями включены во все современные языки программирования, кроме эзотерических – таких, например, как С,  </a:t>
            </a:r>
            <a:r>
              <a:rPr lang="en-US" sz="3600" dirty="0">
                <a:latin typeface="GT Eesti Pro Display Light" pitchFamily="2" charset="0"/>
              </a:rPr>
              <a:t>Brainfuck</a:t>
            </a:r>
            <a:r>
              <a:rPr lang="ru-RU" sz="3600" dirty="0">
                <a:latin typeface="GT Eesti Pro Display Light" pitchFamily="2" charset="0"/>
              </a:rPr>
              <a:t> или </a:t>
            </a:r>
            <a:r>
              <a:rPr lang="en-US" sz="3600" dirty="0" err="1">
                <a:latin typeface="GT Eesti Pro Display Light" pitchFamily="2" charset="0"/>
              </a:rPr>
              <a:t>Accembler</a:t>
            </a:r>
            <a:r>
              <a:rPr lang="ru-RU" sz="3600" dirty="0">
                <a:latin typeface="GT Eesti Pro Display Light" pitchFamily="2" charset="0"/>
              </a:rPr>
              <a:t>.  Большинство регулярных выражений базируются на стандарте </a:t>
            </a:r>
            <a:r>
              <a:rPr lang="en-US" sz="3600" dirty="0">
                <a:latin typeface="GT Eesti Pro Display Light" pitchFamily="2" charset="0"/>
              </a:rPr>
              <a:t>PCRE  - PERL  COMPATIBLE REGULAR EXPRESSION.  </a:t>
            </a:r>
            <a:r>
              <a:rPr lang="ru-RU" sz="3600" dirty="0">
                <a:latin typeface="GT Eesti Pro Display Light" pitchFamily="2" charset="0"/>
              </a:rPr>
              <a:t>Существуют и другие стандарты - к примеру </a:t>
            </a:r>
            <a:r>
              <a:rPr lang="en-US" sz="3600" dirty="0" err="1">
                <a:latin typeface="GT Eesti Pro Display Light" pitchFamily="2" charset="0"/>
              </a:rPr>
              <a:t>Posix</a:t>
            </a:r>
            <a:r>
              <a:rPr lang="ru-RU" sz="3600" dirty="0">
                <a:latin typeface="GT Eesti Pro Display Light" pitchFamily="2" charset="0"/>
              </a:rPr>
              <a:t>, который используется в основном только </a:t>
            </a:r>
            <a:r>
              <a:rPr lang="en-US" sz="3600" dirty="0">
                <a:latin typeface="GT Eesti Pro Display Light" pitchFamily="2" charset="0"/>
              </a:rPr>
              <a:t>PHP </a:t>
            </a:r>
            <a:r>
              <a:rPr lang="ru-RU" sz="3600" dirty="0">
                <a:latin typeface="GT Eesti Pro Display Light" pitchFamily="2" charset="0"/>
              </a:rPr>
              <a:t>разработчиками. </a:t>
            </a:r>
            <a:endParaRPr sz="36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0708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Три основных метода работы регулярных выражений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092969" y="1284383"/>
            <a:ext cx="13151148" cy="7697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latin typeface="GT Eesti Pro Display Light" pitchFamily="2" charset="0"/>
              </a:rPr>
              <a:t>Сопоставление – </a:t>
            </a:r>
            <a:r>
              <a:rPr lang="en-US" sz="3600" dirty="0">
                <a:latin typeface="GT Eesti Pro Display Light" pitchFamily="2" charset="0"/>
              </a:rPr>
              <a:t>match</a:t>
            </a:r>
            <a:r>
              <a:rPr lang="ru-RU" sz="3600" dirty="0">
                <a:latin typeface="GT Eesti Pro Display Light" pitchFamily="2" charset="0"/>
              </a:rPr>
              <a:t> , при котором осуществляет возвращение значений</a:t>
            </a:r>
            <a:r>
              <a:rPr lang="en-US" sz="3600" dirty="0">
                <a:latin typeface="GT Eesti Pro Display Light" pitchFamily="2" charset="0"/>
              </a:rPr>
              <a:t> True </a:t>
            </a:r>
            <a:r>
              <a:rPr lang="ru-RU" sz="3600" dirty="0">
                <a:latin typeface="GT Eesti Pro Display Light" pitchFamily="2" charset="0"/>
              </a:rPr>
              <a:t>или </a:t>
            </a:r>
            <a:r>
              <a:rPr lang="en-US" sz="3600" dirty="0">
                <a:latin typeface="GT Eesti Pro Display Light" pitchFamily="2" charset="0"/>
              </a:rPr>
              <a:t>False</a:t>
            </a:r>
            <a:r>
              <a:rPr lang="ru-RU" sz="3600" dirty="0">
                <a:latin typeface="GT Eesti Pro Display Light" pitchFamily="2" charset="0"/>
              </a:rPr>
              <a:t>, в зависимости от того, соответствуют ли введенные данные</a:t>
            </a:r>
            <a:endParaRPr lang="en-US" sz="3600" dirty="0">
              <a:latin typeface="GT Eesti Pro Display Light" pitchFamily="2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latin typeface="GT Eesti Pro Display Light" pitchFamily="2" charset="0"/>
              </a:rPr>
              <a:t>Поиск(</a:t>
            </a:r>
            <a:r>
              <a:rPr lang="en-US" sz="3600" dirty="0">
                <a:latin typeface="GT Eesti Pro Display Light" pitchFamily="2" charset="0"/>
              </a:rPr>
              <a:t>find) </a:t>
            </a:r>
            <a:r>
              <a:rPr lang="ru-RU" sz="3600" dirty="0">
                <a:latin typeface="GT Eesti Pro Display Light" pitchFamily="2" charset="0"/>
              </a:rPr>
              <a:t>– позволяет доставать из текста все слова, которые соответствуют тому или иному регулярному выражению.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latin typeface="GT Eesti Pro Display Light" pitchFamily="2" charset="0"/>
              </a:rPr>
              <a:t>Замена</a:t>
            </a:r>
            <a:r>
              <a:rPr lang="en-US" sz="3600" dirty="0">
                <a:latin typeface="GT Eesti Pro Display Light" pitchFamily="2" charset="0"/>
              </a:rPr>
              <a:t> (replace) -   </a:t>
            </a:r>
            <a:r>
              <a:rPr lang="ru-RU" sz="3600" dirty="0">
                <a:latin typeface="GT Eesti Pro Display Light" pitchFamily="2" charset="0"/>
              </a:rPr>
              <a:t>позволяют не просто найти, но и к провести замену, к примеру, неприличных слов на </a:t>
            </a:r>
            <a:r>
              <a:rPr lang="en-US" sz="3600" dirty="0">
                <a:latin typeface="GT Eesti Pro Display Light" pitchFamily="2" charset="0"/>
              </a:rPr>
              <a:t> </a:t>
            </a:r>
            <a:r>
              <a:rPr lang="ru-RU" sz="3600" dirty="0">
                <a:latin typeface="GT Eesti Pro Display Light" pitchFamily="2" charset="0"/>
              </a:rPr>
              <a:t>символы </a:t>
            </a:r>
            <a:r>
              <a:rPr lang="en-US" sz="3600" dirty="0">
                <a:latin typeface="GT Eesti Pro Display Light" pitchFamily="2" charset="0"/>
              </a:rPr>
              <a:t>****</a:t>
            </a:r>
            <a:endParaRPr sz="36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577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Типичные задачи, которые обычно решают регулярные выражения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803889"/>
            <a:ext cx="13151148" cy="520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latin typeface="GT Eesti Pro Display Light" pitchFamily="2" charset="0"/>
              </a:rPr>
              <a:t>-</a:t>
            </a:r>
            <a:r>
              <a:rPr lang="en-US" sz="3600" dirty="0">
                <a:latin typeface="GT Eesti Pro Display Light" pitchFamily="2" charset="0"/>
              </a:rPr>
              <a:t>    </a:t>
            </a:r>
            <a:r>
              <a:rPr lang="ru-RU" sz="3600" dirty="0">
                <a:latin typeface="GT Eesti Pro Display Light" pitchFamily="2" charset="0"/>
              </a:rPr>
              <a:t>Проверяют ввод пользователя</a:t>
            </a:r>
          </a:p>
          <a:p>
            <a:pPr marL="571500" marR="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sz="3600" dirty="0">
                <a:latin typeface="GT Eesti Pro Display Light" pitchFamily="2" charset="0"/>
              </a:rPr>
              <a:t>Могут искать и заменять любой контент, который вы хотите убрать с вашего сайта</a:t>
            </a:r>
          </a:p>
          <a:p>
            <a:pPr marL="571500" marR="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sz="3600" dirty="0">
                <a:latin typeface="GT Eesti Pro Display Light" pitchFamily="2" charset="0"/>
              </a:rPr>
              <a:t>Для выдирания из </a:t>
            </a:r>
            <a:r>
              <a:rPr lang="en-US" sz="3600" dirty="0">
                <a:latin typeface="GT Eesti Pro Display Light" pitchFamily="2" charset="0"/>
              </a:rPr>
              <a:t>html – </a:t>
            </a:r>
            <a:r>
              <a:rPr lang="ru-RU" sz="3600" dirty="0">
                <a:latin typeface="GT Eesti Pro Display Light" pitchFamily="2" charset="0"/>
              </a:rPr>
              <a:t>страницы только тех тегов и контента, который вас интересует (правда для этого обычно применяются специализированные библиотеки).</a:t>
            </a:r>
            <a:endParaRPr sz="36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08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Два типа символов в регулярных выражениях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634556"/>
            <a:ext cx="13151148" cy="5711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400" dirty="0">
                <a:latin typeface="GT Eesti Pro Display Light" pitchFamily="2" charset="0"/>
              </a:rPr>
              <a:t>Регулярные выражения имеют два основных типа символов:</a:t>
            </a:r>
          </a:p>
          <a:p>
            <a:pPr>
              <a:lnSpc>
                <a:spcPct val="150000"/>
              </a:lnSpc>
            </a:pPr>
            <a:r>
              <a:rPr lang="ru-RU" sz="3400" dirty="0">
                <a:latin typeface="GT Eesti Pro Display Light" pitchFamily="2" charset="0"/>
              </a:rPr>
              <a:t>специальные символы: как следует из названия, у этих символов есть специальные значения. Аналогично символу *, который как правило означает «любой символ» (но в регулярных выражениях работает немного иначе, о чем поговорим ниже);</a:t>
            </a:r>
          </a:p>
          <a:p>
            <a:pPr>
              <a:lnSpc>
                <a:spcPct val="150000"/>
              </a:lnSpc>
            </a:pPr>
            <a:r>
              <a:rPr lang="ru-RU" sz="3400" dirty="0">
                <a:latin typeface="GT Eesti Pro Display Light" pitchFamily="2" charset="0"/>
              </a:rPr>
              <a:t>литералы (например: </a:t>
            </a:r>
            <a:r>
              <a:rPr lang="en" sz="3400" dirty="0">
                <a:latin typeface="GT Eesti Pro Display Light" pitchFamily="2" charset="0"/>
              </a:rPr>
              <a:t>a, b, 1, 2 </a:t>
            </a:r>
            <a:r>
              <a:rPr lang="ru-RU" sz="3400" dirty="0">
                <a:latin typeface="GT Eesti Pro Display Light" pitchFamily="2" charset="0"/>
              </a:rPr>
              <a:t>и т. д.).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000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AB84B5-4E8F-E24C-9774-5F86EBBB0B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</a:t>
            </a:r>
            <a:r>
              <a:rPr lang="ru-RU" dirty="0"/>
              <a:t> – модуль регулярных выражений в </a:t>
            </a:r>
            <a:r>
              <a:rPr lang="en-US" dirty="0"/>
              <a:t>Python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7112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Основные методы </a:t>
            </a:r>
            <a:r>
              <a:rPr lang="en-US" dirty="0">
                <a:latin typeface="GT Eesti Pro Display" pitchFamily="2" charset="0"/>
              </a:rPr>
              <a:t>Python </a:t>
            </a:r>
            <a:r>
              <a:rPr lang="ru-RU" dirty="0">
                <a:latin typeface="GT Eesti Pro Display" pitchFamily="2" charset="0"/>
              </a:rPr>
              <a:t>на регулярных выражениях</a:t>
            </a:r>
            <a:r>
              <a:rPr lang="en-US" dirty="0">
                <a:latin typeface="GT Eesti Pro Display" pitchFamily="2" charset="0"/>
              </a:rPr>
              <a:t>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15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634556"/>
            <a:ext cx="13151148" cy="6866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latin typeface="GT Eesti Pro Display Light" pitchFamily="2" charset="0"/>
              </a:rPr>
              <a:t>В библиотеке </a:t>
            </a:r>
            <a:r>
              <a:rPr lang="en-US" sz="3600" dirty="0">
                <a:latin typeface="GT Eesti Pro Display Light" pitchFamily="2" charset="0"/>
              </a:rPr>
              <a:t>re </a:t>
            </a:r>
            <a:r>
              <a:rPr lang="ru-RU" sz="3600" dirty="0">
                <a:latin typeface="GT Eesti Pro Display Light" pitchFamily="2" charset="0"/>
              </a:rPr>
              <a:t>есть несколько полезных выражений:</a:t>
            </a:r>
          </a:p>
          <a:p>
            <a:pPr>
              <a:lnSpc>
                <a:spcPct val="150000"/>
              </a:lnSpc>
            </a:pPr>
            <a:r>
              <a:rPr lang="en" sz="3600" dirty="0" err="1">
                <a:latin typeface="JetBrains Mono" panose="020B0509020102050004" pitchFamily="49" charset="0"/>
              </a:rPr>
              <a:t>re.match</a:t>
            </a:r>
            <a:r>
              <a:rPr lang="en" sz="3600" dirty="0">
                <a:latin typeface="JetBrains Mono" panose="020B0509020102050004" pitchFamily="49" charset="0"/>
              </a:rPr>
              <a:t>(</a:t>
            </a:r>
            <a:r>
              <a:rPr lang="en-US" sz="3600" dirty="0">
                <a:latin typeface="JetBrains Mono" panose="020B0509020102050004" pitchFamily="49" charset="0"/>
              </a:rPr>
              <a:t>pattern, string</a:t>
            </a:r>
            <a:r>
              <a:rPr lang="en" sz="3600" dirty="0">
                <a:latin typeface="JetBrains Mono" panose="020B0509020102050004" pitchFamily="49" charset="0"/>
              </a:rPr>
              <a:t>) </a:t>
            </a:r>
            <a:r>
              <a:rPr lang="en" sz="3600" dirty="0">
                <a:latin typeface="GT Eesti Pro Display Light" pitchFamily="2" charset="0"/>
              </a:rPr>
              <a:t>– </a:t>
            </a:r>
            <a:r>
              <a:rPr lang="ru-RU" sz="3600" dirty="0">
                <a:latin typeface="GT Eesti Pro Display Light" pitchFamily="2" charset="0"/>
              </a:rPr>
              <a:t>ищет по заданному шаблону в начале строки</a:t>
            </a:r>
            <a:endParaRPr lang="en" sz="3600" dirty="0">
              <a:latin typeface="GT Eesti Pro Display Light" pitchFamily="2" charset="0"/>
            </a:endParaRPr>
          </a:p>
          <a:p>
            <a:pPr>
              <a:lnSpc>
                <a:spcPct val="150000"/>
              </a:lnSpc>
            </a:pPr>
            <a:r>
              <a:rPr lang="en" sz="3600" dirty="0" err="1">
                <a:latin typeface="JetBrains Mono" panose="020B0509020102050004" pitchFamily="49" charset="0"/>
              </a:rPr>
              <a:t>re.search</a:t>
            </a:r>
            <a:r>
              <a:rPr lang="en" sz="3600" dirty="0">
                <a:latin typeface="JetBrains Mono" panose="020B0509020102050004" pitchFamily="49" charset="0"/>
              </a:rPr>
              <a:t>(</a:t>
            </a:r>
            <a:r>
              <a:rPr lang="en-US" sz="3600" dirty="0">
                <a:latin typeface="JetBrains Mono" panose="020B0509020102050004" pitchFamily="49" charset="0"/>
              </a:rPr>
              <a:t>pattern, string</a:t>
            </a:r>
            <a:r>
              <a:rPr lang="en" sz="3600" dirty="0">
                <a:latin typeface="JetBrains Mono" panose="020B0509020102050004" pitchFamily="49" charset="0"/>
              </a:rPr>
              <a:t>)</a:t>
            </a:r>
            <a:r>
              <a:rPr lang="ru-RU" sz="3600" dirty="0">
                <a:latin typeface="JetBrains Mono" panose="020B0509020102050004" pitchFamily="49" charset="0"/>
              </a:rPr>
              <a:t> </a:t>
            </a:r>
            <a:r>
              <a:rPr lang="ru-RU" sz="3600" dirty="0">
                <a:latin typeface="GT Eesti Pro Display Light" pitchFamily="2" charset="0"/>
              </a:rPr>
              <a:t>- </a:t>
            </a:r>
            <a:r>
              <a:rPr lang="en-US" sz="3600" dirty="0">
                <a:latin typeface="GT Eesti Pro Display Light" pitchFamily="2" charset="0"/>
              </a:rPr>
              <a:t> </a:t>
            </a:r>
            <a:r>
              <a:rPr lang="ru-RU" sz="3600" dirty="0">
                <a:latin typeface="GT Eesti Pro Display Light" pitchFamily="2" charset="0"/>
              </a:rPr>
              <a:t>ищет уже но всей строке, но возвращает первое найденное значение</a:t>
            </a:r>
            <a:endParaRPr lang="en" sz="3600" dirty="0">
              <a:latin typeface="GT Eesti Pro Display Light" pitchFamily="2" charset="0"/>
            </a:endParaRPr>
          </a:p>
          <a:p>
            <a:pPr>
              <a:lnSpc>
                <a:spcPct val="150000"/>
              </a:lnSpc>
            </a:pPr>
            <a:r>
              <a:rPr lang="en" sz="3600" dirty="0" err="1">
                <a:latin typeface="JetBrains Mono" panose="020B0509020102050004" pitchFamily="49" charset="0"/>
              </a:rPr>
              <a:t>re.findall</a:t>
            </a:r>
            <a:r>
              <a:rPr lang="en" sz="3600" dirty="0">
                <a:latin typeface="JetBrains Mono" panose="020B0509020102050004" pitchFamily="49" charset="0"/>
              </a:rPr>
              <a:t>(</a:t>
            </a:r>
            <a:r>
              <a:rPr lang="en-US" sz="3600" dirty="0">
                <a:latin typeface="JetBrains Mono" panose="020B0509020102050004" pitchFamily="49" charset="0"/>
              </a:rPr>
              <a:t>pattern, string </a:t>
            </a:r>
            <a:r>
              <a:rPr lang="en" sz="3600" dirty="0">
                <a:latin typeface="JetBrains Mono" panose="020B0509020102050004" pitchFamily="49" charset="0"/>
              </a:rPr>
              <a:t>)</a:t>
            </a:r>
            <a:r>
              <a:rPr lang="ru-RU" sz="3600" dirty="0">
                <a:latin typeface="JetBrains Mono" panose="020B0509020102050004" pitchFamily="49" charset="0"/>
              </a:rPr>
              <a:t> </a:t>
            </a:r>
            <a:r>
              <a:rPr lang="ru-RU" sz="3600" dirty="0">
                <a:latin typeface="GT Eesti Pro Display Light" pitchFamily="2" charset="0"/>
              </a:rPr>
              <a:t>– возвращает список всех найденных совпадений</a:t>
            </a:r>
            <a:endParaRPr lang="en" sz="3600" dirty="0">
              <a:latin typeface="GT Eesti Pro Display Light" pitchFamily="2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8959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Основные методы </a:t>
            </a:r>
            <a:r>
              <a:rPr lang="en-US" dirty="0">
                <a:latin typeface="GT Eesti Pro Display" pitchFamily="2" charset="0"/>
              </a:rPr>
              <a:t>Python </a:t>
            </a:r>
            <a:r>
              <a:rPr lang="ru-RU" dirty="0">
                <a:latin typeface="GT Eesti Pro Display" pitchFamily="2" charset="0"/>
              </a:rPr>
              <a:t>на регулярных выражениях</a:t>
            </a:r>
            <a:r>
              <a:rPr lang="en-US" dirty="0">
                <a:latin typeface="GT Eesti Pro Display" pitchFamily="2" charset="0"/>
              </a:rPr>
              <a:t>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16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11608"/>
            <a:ext cx="13151148" cy="6866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sz="3200" dirty="0" err="1">
                <a:latin typeface="JetBrains Mono" panose="020B0509020102050004" pitchFamily="49" charset="0"/>
              </a:rPr>
              <a:t>re.split</a:t>
            </a:r>
            <a:r>
              <a:rPr lang="en" sz="3200" dirty="0">
                <a:latin typeface="JetBrains Mono" panose="020B0509020102050004" pitchFamily="49" charset="0"/>
              </a:rPr>
              <a:t>(</a:t>
            </a:r>
            <a:r>
              <a:rPr lang="en-US" sz="3200" dirty="0" err="1">
                <a:latin typeface="JetBrains Mono" panose="020B0509020102050004" pitchFamily="49" charset="0"/>
              </a:rPr>
              <a:t>pattern.string</a:t>
            </a:r>
            <a:r>
              <a:rPr lang="en-US" sz="3200" dirty="0">
                <a:latin typeface="JetBrains Mono" panose="020B0509020102050004" pitchFamily="49" charset="0"/>
              </a:rPr>
              <a:t>, [</a:t>
            </a:r>
            <a:r>
              <a:rPr lang="en-US" sz="3200" dirty="0" err="1">
                <a:latin typeface="JetBrains Mono" panose="020B0509020102050004" pitchFamily="49" charset="0"/>
              </a:rPr>
              <a:t>maxsplit</a:t>
            </a:r>
            <a:r>
              <a:rPr lang="en-US" sz="3200" dirty="0">
                <a:latin typeface="JetBrains Mono" panose="020B0509020102050004" pitchFamily="49" charset="0"/>
              </a:rPr>
              <a:t> = 0]</a:t>
            </a:r>
            <a:r>
              <a:rPr lang="en" sz="3200" dirty="0">
                <a:latin typeface="JetBrains Mono" panose="020B0509020102050004" pitchFamily="49" charset="0"/>
              </a:rPr>
              <a:t>) </a:t>
            </a:r>
            <a:r>
              <a:rPr lang="en" sz="3200" dirty="0">
                <a:latin typeface="GT Eesti Pro Display Light" pitchFamily="2" charset="0"/>
              </a:rPr>
              <a:t>– </a:t>
            </a:r>
            <a:r>
              <a:rPr lang="ru-RU" sz="3200" dirty="0">
                <a:latin typeface="GT Eesti Pro Display Light" pitchFamily="2" charset="0"/>
              </a:rPr>
              <a:t>разделяет строку по заданному шаблону. </a:t>
            </a:r>
            <a:r>
              <a:rPr lang="en-US" sz="3200" dirty="0" err="1">
                <a:latin typeface="GT Eesti Pro Display Light" pitchFamily="2" charset="0"/>
              </a:rPr>
              <a:t>Maxsplit</a:t>
            </a:r>
            <a:r>
              <a:rPr lang="en-US" sz="3200" dirty="0">
                <a:latin typeface="GT Eesti Pro Display Light" pitchFamily="2" charset="0"/>
              </a:rPr>
              <a:t> </a:t>
            </a:r>
            <a:r>
              <a:rPr lang="ru-RU" sz="3200" dirty="0">
                <a:latin typeface="GT Eesti Pro Display Light" pitchFamily="2" charset="0"/>
              </a:rPr>
              <a:t>позволяет задать ограничение, сколько раз нужно разделять строку. Используется не очень часто</a:t>
            </a:r>
            <a:endParaRPr lang="en" sz="3200" dirty="0">
              <a:latin typeface="GT Eesti Pro Display Light" pitchFamily="2" charset="0"/>
            </a:endParaRPr>
          </a:p>
          <a:p>
            <a:pPr>
              <a:lnSpc>
                <a:spcPct val="150000"/>
              </a:lnSpc>
            </a:pPr>
            <a:r>
              <a:rPr lang="en" sz="3200" dirty="0" err="1">
                <a:latin typeface="JetBrains Mono" panose="020B0509020102050004" pitchFamily="49" charset="0"/>
              </a:rPr>
              <a:t>re.sub</a:t>
            </a:r>
            <a:r>
              <a:rPr lang="en" sz="3200" dirty="0">
                <a:latin typeface="JetBrains Mono" panose="020B0509020102050004" pitchFamily="49" charset="0"/>
              </a:rPr>
              <a:t>(</a:t>
            </a:r>
            <a:r>
              <a:rPr lang="en-US" sz="3200" dirty="0">
                <a:latin typeface="JetBrains Mono" panose="020B0509020102050004" pitchFamily="49" charset="0"/>
              </a:rPr>
              <a:t>pattern, </a:t>
            </a:r>
            <a:r>
              <a:rPr lang="en-US" sz="3200" dirty="0" err="1">
                <a:latin typeface="JetBrains Mono" panose="020B0509020102050004" pitchFamily="49" charset="0"/>
              </a:rPr>
              <a:t>repl</a:t>
            </a:r>
            <a:r>
              <a:rPr lang="en-US" sz="3200" dirty="0">
                <a:latin typeface="JetBrains Mono" panose="020B0509020102050004" pitchFamily="49" charset="0"/>
              </a:rPr>
              <a:t>, string</a:t>
            </a:r>
            <a:r>
              <a:rPr lang="en" sz="3200" dirty="0">
                <a:latin typeface="JetBrains Mono" panose="020B0509020102050004" pitchFamily="49" charset="0"/>
              </a:rPr>
              <a:t>) </a:t>
            </a:r>
            <a:r>
              <a:rPr lang="en" sz="3200" dirty="0">
                <a:latin typeface="GT Eesti Pro Display Light" pitchFamily="2" charset="0"/>
              </a:rPr>
              <a:t>– </a:t>
            </a:r>
            <a:r>
              <a:rPr lang="ru-RU" sz="3200" dirty="0">
                <a:latin typeface="GT Eesti Pro Display Light" pitchFamily="2" charset="0"/>
              </a:rPr>
              <a:t>этот метод ищет заданный шаблон в строке и заменяет его на указанную подстроку. </a:t>
            </a:r>
            <a:endParaRPr lang="en" sz="3200" dirty="0">
              <a:latin typeface="GT Eesti Pro Display Light" pitchFamily="2" charset="0"/>
            </a:endParaRPr>
          </a:p>
          <a:p>
            <a:pPr>
              <a:lnSpc>
                <a:spcPct val="150000"/>
              </a:lnSpc>
            </a:pPr>
            <a:r>
              <a:rPr lang="en" sz="3200" dirty="0" err="1">
                <a:latin typeface="JetBrains Mono" panose="020B0509020102050004" pitchFamily="49" charset="0"/>
              </a:rPr>
              <a:t>re.compile</a:t>
            </a:r>
            <a:r>
              <a:rPr lang="en" sz="3200" dirty="0">
                <a:latin typeface="JetBrains Mono" panose="020B0509020102050004" pitchFamily="49" charset="0"/>
              </a:rPr>
              <a:t>(</a:t>
            </a:r>
            <a:r>
              <a:rPr lang="en-US" sz="3200" dirty="0">
                <a:latin typeface="JetBrains Mono" panose="020B0509020102050004" pitchFamily="49" charset="0"/>
              </a:rPr>
              <a:t>pattern, </a:t>
            </a:r>
            <a:r>
              <a:rPr lang="en-US" sz="3200" dirty="0" err="1">
                <a:latin typeface="JetBrains Mono" panose="020B0509020102050004" pitchFamily="49" charset="0"/>
              </a:rPr>
              <a:t>repl</a:t>
            </a:r>
            <a:r>
              <a:rPr lang="en-US" sz="3200" dirty="0">
                <a:latin typeface="JetBrains Mono" panose="020B0509020102050004" pitchFamily="49" charset="0"/>
              </a:rPr>
              <a:t>, string</a:t>
            </a:r>
            <a:r>
              <a:rPr lang="en" sz="3200" dirty="0">
                <a:latin typeface="JetBrains Mono" panose="020B0509020102050004" pitchFamily="49" charset="0"/>
              </a:rPr>
              <a:t>)  </a:t>
            </a:r>
            <a:r>
              <a:rPr lang="en" sz="3200" dirty="0">
                <a:latin typeface="GT Eesti Pro Display Light" pitchFamily="2" charset="0"/>
              </a:rPr>
              <a:t>- </a:t>
            </a:r>
            <a:r>
              <a:rPr lang="ru-RU" sz="3200" dirty="0">
                <a:latin typeface="GT Eesti Pro Display Light" pitchFamily="2" charset="0"/>
              </a:rPr>
              <a:t>позволяет собрать регулярное выражение в отдельный объект, который можно использовать для поисков.</a:t>
            </a:r>
            <a:endParaRPr lang="en" sz="3200" dirty="0">
              <a:latin typeface="GT Eesti Pro Display Light" pitchFamily="2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117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Операторы регулярных выражений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17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11608"/>
            <a:ext cx="13151148" cy="5665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Вообще вы можете использовать в регулярных выражениях, как вы поняли, просто любой номер символов </a:t>
            </a:r>
            <a:r>
              <a:rPr lang="en-US" sz="3200" dirty="0">
                <a:latin typeface="GT Eesti Pro Display Light" pitchFamily="2" charset="0"/>
              </a:rPr>
              <a:t>ASCII </a:t>
            </a:r>
            <a:r>
              <a:rPr lang="ru-RU" sz="3200" dirty="0">
                <a:latin typeface="GT Eesti Pro Display Light" pitchFamily="2" charset="0"/>
              </a:rPr>
              <a:t>или </a:t>
            </a:r>
            <a:r>
              <a:rPr lang="en-US" sz="3200" dirty="0">
                <a:latin typeface="GT Eesti Pro Display Light" pitchFamily="2" charset="0"/>
              </a:rPr>
              <a:t>utf-8</a:t>
            </a:r>
            <a:r>
              <a:rPr lang="ru-RU" sz="3200" dirty="0">
                <a:latin typeface="GT Eesti Pro Display Light" pitchFamily="2" charset="0"/>
              </a:rPr>
              <a:t>, который вас интересует. </a:t>
            </a:r>
            <a:r>
              <a:rPr lang="en-US" sz="3200" dirty="0">
                <a:latin typeface="GT Eesti Pro Display Light" pitchFamily="2" charset="0"/>
              </a:rPr>
              <a:t> </a:t>
            </a:r>
            <a:r>
              <a:rPr lang="ru-RU" sz="3200" dirty="0">
                <a:latin typeface="GT Eesti Pro Display Light" pitchFamily="2" charset="0"/>
              </a:rPr>
              <a:t>Для тестирования ваших регулярных выражений проще всего воспользоваться следующим сервисом:</a:t>
            </a:r>
            <a:endParaRPr lang="en-US" sz="3200" dirty="0">
              <a:latin typeface="GT Eesti Pro Display Light" pitchFamily="2" charset="0"/>
            </a:endParaRPr>
          </a:p>
          <a:p>
            <a:pPr lvl="0" algn="ctr">
              <a:lnSpc>
                <a:spcPct val="150000"/>
              </a:lnSpc>
            </a:pPr>
            <a:r>
              <a:rPr lang="en" sz="3600" dirty="0">
                <a:hlinkClick r:id="rId3"/>
              </a:rPr>
              <a:t>https://regex101.com/</a:t>
            </a:r>
            <a:endParaRPr lang="en" sz="3600" dirty="0">
              <a:latin typeface="GT Eesti Pro Display Light" pitchFamily="2" charset="0"/>
            </a:endParaRPr>
          </a:p>
          <a:p>
            <a:pPr lvl="0" algn="ctr">
              <a:lnSpc>
                <a:spcPct val="150000"/>
              </a:lnSpc>
            </a:pPr>
            <a:r>
              <a:rPr lang="ru-RU" sz="3600" dirty="0">
                <a:latin typeface="GT Eesti Pro Display Light" pitchFamily="2" charset="0"/>
              </a:rPr>
              <a:t>на нем можно попробовать написать свои регулярные выражения для </a:t>
            </a:r>
            <a:r>
              <a:rPr lang="en-US" sz="3600" dirty="0">
                <a:latin typeface="GT Eesti Pro Display Light" pitchFamily="2" charset="0"/>
              </a:rPr>
              <a:t>PHP</a:t>
            </a:r>
            <a:r>
              <a:rPr lang="ru-RU" sz="3600" dirty="0">
                <a:latin typeface="GT Eesti Pro Display Light" pitchFamily="2" charset="0"/>
              </a:rPr>
              <a:t>, </a:t>
            </a:r>
            <a:r>
              <a:rPr lang="en-US" sz="3600" dirty="0">
                <a:latin typeface="GT Eesti Pro Display Light" pitchFamily="2" charset="0"/>
              </a:rPr>
              <a:t>JavaScript, Python </a:t>
            </a:r>
            <a:r>
              <a:rPr lang="ru-RU" sz="3600" dirty="0">
                <a:latin typeface="GT Eesti Pro Display Light" pitchFamily="2" charset="0"/>
              </a:rPr>
              <a:t>или </a:t>
            </a:r>
            <a:r>
              <a:rPr lang="en-US" sz="3600" dirty="0">
                <a:latin typeface="GT Eesti Pro Display Light" pitchFamily="2" charset="0"/>
              </a:rPr>
              <a:t>Golang</a:t>
            </a:r>
            <a:r>
              <a:rPr lang="ru-RU" sz="3600" dirty="0">
                <a:latin typeface="GT Eesti Pro Display Light" pitchFamily="2" charset="0"/>
              </a:rPr>
              <a:t>. </a:t>
            </a:r>
            <a:endParaRPr lang="en" sz="36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260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Совпадение с любимыми символами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18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11608"/>
            <a:ext cx="13151148" cy="520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latin typeface="GT Eesti Pro Display Light" pitchFamily="2" charset="0"/>
              </a:rPr>
              <a:t>Теперь мы можем посмотреть на первый специальный символ - .   (точка)   который дает совпадение с любым символом. Оператор точки заменяет любой символ, и вы можете его комбинировать для нахождения любого символа, если вам известна только часть выражения.</a:t>
            </a:r>
            <a:endParaRPr lang="en-US" sz="3600" dirty="0">
              <a:latin typeface="GT Eesti Pro Display Light" pitchFamily="2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36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570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Использование экранирования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19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11608"/>
            <a:ext cx="13151148" cy="7697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Однако что если мы хотим не каждый символ, а только окончание какого-то выражения? Тогда нам потребуется обратного слеш - </a:t>
            </a:r>
            <a:r>
              <a:rPr lang="en-US" sz="3200" dirty="0">
                <a:latin typeface="GT Eesti Pro Display Light" pitchFamily="2" charset="0"/>
              </a:rPr>
              <a:t> \</a:t>
            </a:r>
            <a:r>
              <a:rPr lang="ru-RU" sz="3200" dirty="0">
                <a:latin typeface="GT Eesti Pro Display Light" pitchFamily="2" charset="0"/>
              </a:rPr>
              <a:t>, который превращает спецсимвол  в обычный. С его помощью можно найти, к примеру, все символы точки в тексте.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3200" dirty="0">
              <a:latin typeface="GT Eesti Pro Display Light" pitchFamily="2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Если вы хотите использовать знак обратного слеша именно как знак обратного слеша, вы должны использовать ещё один знак обратного слеша </a:t>
            </a:r>
            <a:r>
              <a:rPr lang="en-US" sz="3200" dirty="0">
                <a:latin typeface="GT Eesti Pro Display Light" pitchFamily="2" charset="0"/>
                <a:hlinkClick r:id="rId3"/>
              </a:rPr>
              <a:t>\\.</a:t>
            </a:r>
            <a:endParaRPr lang="en-US" sz="3200" dirty="0">
              <a:latin typeface="GT Eesti Pro Display Light" pitchFamily="2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latin typeface="GT Eesti Pro Display Light" pitchFamily="2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36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510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"/>
          <p:cNvSpPr txBox="1">
            <a:spLocks noGrp="1"/>
          </p:cNvSpPr>
          <p:nvPr>
            <p:ph type="ctrTitle"/>
          </p:nvPr>
        </p:nvSpPr>
        <p:spPr>
          <a:xfrm>
            <a:off x="3663950" y="2316286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</a:pPr>
            <a:r>
              <a:rPr lang="ru-RU" dirty="0"/>
              <a:t>Работа  с регулярными выражениями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 </a:t>
            </a:r>
            <a:r>
              <a:rPr lang="ru-RU" dirty="0">
                <a:latin typeface="GT Eesti Pro Display" pitchFamily="2" charset="0"/>
              </a:rPr>
              <a:t>Совпадение с набором символов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20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11608"/>
            <a:ext cx="13151148" cy="5758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Для использования определенного набора символа обычно используются квадратные скобки, для того, что бы определить какую то определенную группу символов, в которых вы осуществляете поиск.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Кроме того, вы можете комбинировать какие-либо куски слов с квадратными скобками для поиска одного и того же слова, к примеру,  в разных падежах.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JetBrains Mono" panose="020B0509020102050004" pitchFamily="49" charset="0"/>
              </a:rPr>
              <a:t>[a-Za-z0-9]</a:t>
            </a:r>
            <a:endParaRPr lang="en" sz="4800" b="1" dirty="0">
              <a:latin typeface="JetBrains Mono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512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 </a:t>
            </a:r>
            <a:r>
              <a:rPr lang="ru-RU" dirty="0">
                <a:latin typeface="GT Eesti Pro Display" pitchFamily="2" charset="0"/>
              </a:rPr>
              <a:t>Совпадение с набором символов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21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092969" y="1359208"/>
            <a:ext cx="13151148" cy="6681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>
                <a:latin typeface="GT Eesti Pro Display Light" pitchFamily="2" charset="0"/>
              </a:rPr>
              <a:t> Какие символы обычно включаются в шаблоны? Это могут быть: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JetBrains Mono" panose="020B0509020102050004" pitchFamily="49" charset="0"/>
              </a:rPr>
              <a:t>[a-z]</a:t>
            </a:r>
            <a:r>
              <a:rPr lang="ru-RU" sz="4000" b="1" dirty="0">
                <a:latin typeface="JetBrains Mono" panose="020B0509020102050004" pitchFamily="49" charset="0"/>
              </a:rPr>
              <a:t> </a:t>
            </a:r>
            <a:r>
              <a:rPr lang="ru-RU" sz="4000" dirty="0">
                <a:latin typeface="GT Eesti Pro Display Light" pitchFamily="2" charset="0"/>
              </a:rPr>
              <a:t>– будет искать символы по алфавиту от а-</a:t>
            </a:r>
            <a:r>
              <a:rPr lang="en-US" sz="4000" dirty="0">
                <a:latin typeface="GT Eesti Pro Display Light" pitchFamily="2" charset="0"/>
              </a:rPr>
              <a:t>z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JetBrains Mono" panose="020B0509020102050004" pitchFamily="49" charset="0"/>
              </a:rPr>
              <a:t>[A-Z] </a:t>
            </a:r>
            <a:r>
              <a:rPr lang="ru-RU" sz="4000" dirty="0">
                <a:latin typeface="GT Eesti Pro Display Light" pitchFamily="2" charset="0"/>
              </a:rPr>
              <a:t>- будут искать только заглавные буквы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JetBrains Mono" panose="020B0509020102050004" pitchFamily="49" charset="0"/>
              </a:rPr>
              <a:t>[A-Za-z0-9] </a:t>
            </a:r>
            <a:r>
              <a:rPr lang="ru-RU" sz="4000" dirty="0">
                <a:latin typeface="GT Eesti Pro Display Light" pitchFamily="2" charset="0"/>
              </a:rPr>
              <a:t>- совпадает со всеми буквами и цифрами, но не остальными знаками, такие как знак препинания, символ почты, и т.д.</a:t>
            </a:r>
          </a:p>
        </p:txBody>
      </p:sp>
    </p:spTree>
    <p:extLst>
      <p:ext uri="{BB962C8B-B14F-4D97-AF65-F5344CB8AC3E}">
        <p14:creationId xmlns:p14="http://schemas.microsoft.com/office/powerpoint/2010/main" val="35018080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Совпадение с отдельными типами спецсимволов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22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11608"/>
            <a:ext cx="13151148" cy="252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Также в регулярные выражения встроены определенные спецсимволы, которые отвечают за определенные группы символов: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3600" dirty="0">
              <a:latin typeface="GT Eesti Pro Display Light" pitchFamily="2" charset="0"/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90A94591-047C-1448-95E5-9207F01CFE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504203"/>
              </p:ext>
            </p:extLst>
          </p:nvPr>
        </p:nvGraphicFramePr>
        <p:xfrm>
          <a:off x="2198077" y="3226658"/>
          <a:ext cx="14050107" cy="4421633"/>
        </p:xfrm>
        <a:graphic>
          <a:graphicData uri="http://schemas.openxmlformats.org/drawingml/2006/table">
            <a:tbl>
              <a:tblPr/>
              <a:tblGrid>
                <a:gridCol w="1642221">
                  <a:extLst>
                    <a:ext uri="{9D8B030D-6E8A-4147-A177-3AD203B41FA5}">
                      <a16:colId xmlns:a16="http://schemas.microsoft.com/office/drawing/2014/main" val="1921550876"/>
                    </a:ext>
                  </a:extLst>
                </a:gridCol>
                <a:gridCol w="12407886">
                  <a:extLst>
                    <a:ext uri="{9D8B030D-6E8A-4147-A177-3AD203B41FA5}">
                      <a16:colId xmlns:a16="http://schemas.microsoft.com/office/drawing/2014/main" val="23236984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" sz="3600" dirty="0">
                          <a:effectLst/>
                          <a:latin typeface="JetBrains Mono" panose="020B0509020102050004" pitchFamily="49" charset="0"/>
                        </a:rPr>
                        <a:t>\w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pct5">
                      <a:fgClr>
                        <a:srgbClr val="FFFFFF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ru-RU" sz="3600" b="0" i="0" dirty="0">
                          <a:effectLst/>
                          <a:latin typeface="GT Eesti Pro Display Light" pitchFamily="2" charset="0"/>
                        </a:rPr>
                        <a:t>Любая цифра или буква (\</a:t>
                      </a:r>
                      <a:r>
                        <a:rPr lang="en" sz="3600" b="0" i="0" dirty="0">
                          <a:effectLst/>
                          <a:latin typeface="GT Eesti Pro Display Light" pitchFamily="2" charset="0"/>
                        </a:rPr>
                        <a:t>W — </a:t>
                      </a:r>
                      <a:r>
                        <a:rPr lang="ru-RU" sz="3600" b="0" i="0" dirty="0">
                          <a:effectLst/>
                          <a:latin typeface="GT Eesti Pro Display Light" pitchFamily="2" charset="0"/>
                        </a:rPr>
                        <a:t>все, кроме буквы или цифры)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pct5">
                      <a:fgClr>
                        <a:srgbClr val="FFFFFF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35497703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" sz="3600" dirty="0">
                          <a:effectLst/>
                          <a:latin typeface="JetBrains Mono" panose="020B0509020102050004" pitchFamily="49" charset="0"/>
                        </a:rPr>
                        <a:t>\d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pct5">
                      <a:fgClr>
                        <a:srgbClr val="FFFFFF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ru-RU" sz="3600" b="0" i="0" dirty="0">
                          <a:effectLst/>
                          <a:latin typeface="GT Eesti Pro Display Light" pitchFamily="2" charset="0"/>
                        </a:rPr>
                        <a:t>Любая цифра [0-9] (\</a:t>
                      </a:r>
                      <a:r>
                        <a:rPr lang="en" sz="3600" b="0" i="0" dirty="0">
                          <a:effectLst/>
                          <a:latin typeface="GT Eesti Pro Display Light" pitchFamily="2" charset="0"/>
                        </a:rPr>
                        <a:t>D — </a:t>
                      </a:r>
                      <a:r>
                        <a:rPr lang="ru-RU" sz="3600" b="0" i="0" dirty="0">
                          <a:effectLst/>
                          <a:latin typeface="GT Eesti Pro Display Light" pitchFamily="2" charset="0"/>
                        </a:rPr>
                        <a:t>все, кроме цифры)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pct5">
                      <a:fgClr>
                        <a:srgbClr val="FFFFFF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456152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" sz="3600">
                          <a:effectLst/>
                          <a:latin typeface="JetBrains Mono" panose="020B0509020102050004" pitchFamily="49" charset="0"/>
                        </a:rPr>
                        <a:t>\s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pct5">
                      <a:fgClr>
                        <a:srgbClr val="FFFFFF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ru-RU" sz="3600" b="0" i="0" dirty="0">
                          <a:effectLst/>
                          <a:latin typeface="GT Eesti Pro Display Light" pitchFamily="2" charset="0"/>
                        </a:rPr>
                        <a:t>Любой пробельный символ (\</a:t>
                      </a:r>
                      <a:r>
                        <a:rPr lang="en" sz="3600" b="0" i="0" dirty="0">
                          <a:effectLst/>
                          <a:latin typeface="GT Eesti Pro Display Light" pitchFamily="2" charset="0"/>
                        </a:rPr>
                        <a:t>S — </a:t>
                      </a:r>
                      <a:r>
                        <a:rPr lang="ru-RU" sz="3600" b="0" i="0" dirty="0">
                          <a:effectLst/>
                          <a:latin typeface="GT Eesti Pro Display Light" pitchFamily="2" charset="0"/>
                        </a:rPr>
                        <a:t>любой </a:t>
                      </a:r>
                      <a:r>
                        <a:rPr lang="ru-RU" sz="3600" b="0" i="0" dirty="0" err="1">
                          <a:effectLst/>
                          <a:latin typeface="GT Eesti Pro Display Light" pitchFamily="2" charset="0"/>
                        </a:rPr>
                        <a:t>непробельный</a:t>
                      </a:r>
                      <a:r>
                        <a:rPr lang="ru-RU" sz="3600" b="0" i="0" dirty="0">
                          <a:effectLst/>
                          <a:latin typeface="GT Eesti Pro Display Light" pitchFamily="2" charset="0"/>
                        </a:rPr>
                        <a:t> символ)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pct5">
                      <a:fgClr>
                        <a:srgbClr val="FFFFFF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935134855"/>
                  </a:ext>
                </a:extLst>
              </a:tr>
              <a:tr h="1404113">
                <a:tc>
                  <a:txBody>
                    <a:bodyPr/>
                    <a:lstStyle/>
                    <a:p>
                      <a:r>
                        <a:rPr lang="en" sz="3600" dirty="0">
                          <a:effectLst/>
                          <a:latin typeface="JetBrains Mono" panose="020B0509020102050004" pitchFamily="49" charset="0"/>
                        </a:rPr>
                        <a:t>\b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pct5">
                      <a:fgClr>
                        <a:srgbClr val="FFFFFF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ru-RU" sz="3600" b="0" i="0" dirty="0">
                          <a:effectLst/>
                          <a:latin typeface="GT Eesti Pro Display Light" pitchFamily="2" charset="0"/>
                        </a:rPr>
                        <a:t>Граница слова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pattFill prst="pct5">
                      <a:fgClr>
                        <a:srgbClr val="FFFFFF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6574497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45894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Символы длины строки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11608"/>
            <a:ext cx="13151148" cy="3634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>
                <a:latin typeface="GT Eesti Pro Display Light" pitchFamily="2" charset="0"/>
              </a:rPr>
              <a:t>Так же можно указывать, сколько символов должны быть в регулярном выражении: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3200" dirty="0">
              <a:latin typeface="GT Eesti Pro Display Light" pitchFamily="2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3600" dirty="0">
              <a:latin typeface="GT Eesti Pro Display Light" pitchFamily="2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E8A5A015-D62C-0A4A-8D32-BB8D143CC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063790"/>
              </p:ext>
            </p:extLst>
          </p:nvPr>
        </p:nvGraphicFramePr>
        <p:xfrm>
          <a:off x="2198077" y="3743957"/>
          <a:ext cx="13151148" cy="1402080"/>
        </p:xfrm>
        <a:graphic>
          <a:graphicData uri="http://schemas.openxmlformats.org/drawingml/2006/table">
            <a:tbl>
              <a:tblPr/>
              <a:tblGrid>
                <a:gridCol w="1537147">
                  <a:extLst>
                    <a:ext uri="{9D8B030D-6E8A-4147-A177-3AD203B41FA5}">
                      <a16:colId xmlns:a16="http://schemas.microsoft.com/office/drawing/2014/main" val="2052788393"/>
                    </a:ext>
                  </a:extLst>
                </a:gridCol>
                <a:gridCol w="11614001">
                  <a:extLst>
                    <a:ext uri="{9D8B030D-6E8A-4147-A177-3AD203B41FA5}">
                      <a16:colId xmlns:a16="http://schemas.microsoft.com/office/drawing/2014/main" val="21850351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 sz="4000" b="0" i="0">
                          <a:effectLst/>
                          <a:latin typeface="GT Eesti Pro Display Light" pitchFamily="2" charset="0"/>
                        </a:rPr>
                        <a:t>^ и $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4000" b="0" i="0" dirty="0">
                          <a:effectLst/>
                          <a:latin typeface="GT Eesti Pro Display Light" pitchFamily="2" charset="0"/>
                        </a:rPr>
                        <a:t>Начало и конец строки соответственно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56818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" sz="4000" b="0" i="0">
                          <a:effectLst/>
                          <a:latin typeface="GT Eesti Pro Display Light" pitchFamily="2" charset="0"/>
                        </a:rPr>
                        <a:t>{n,m}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4000" b="0" i="0" dirty="0">
                          <a:effectLst/>
                          <a:latin typeface="GT Eesti Pro Display Light" pitchFamily="2" charset="0"/>
                        </a:rPr>
                        <a:t>От </a:t>
                      </a:r>
                      <a:r>
                        <a:rPr lang="en" sz="4000" b="0" i="0" dirty="0">
                          <a:effectLst/>
                          <a:latin typeface="GT Eesti Pro Display Light" pitchFamily="2" charset="0"/>
                        </a:rPr>
                        <a:t>n </a:t>
                      </a:r>
                      <a:r>
                        <a:rPr lang="ru-RU" sz="4000" b="0" i="0" dirty="0">
                          <a:effectLst/>
                          <a:latin typeface="GT Eesti Pro Display Light" pitchFamily="2" charset="0"/>
                        </a:rPr>
                        <a:t>до </a:t>
                      </a:r>
                      <a:r>
                        <a:rPr lang="en" sz="4000" b="0" i="0" dirty="0">
                          <a:effectLst/>
                          <a:latin typeface="GT Eesti Pro Display Light" pitchFamily="2" charset="0"/>
                        </a:rPr>
                        <a:t>m </a:t>
                      </a:r>
                      <a:r>
                        <a:rPr lang="ru-RU" sz="4000" b="0" i="0" dirty="0">
                          <a:effectLst/>
                          <a:latin typeface="GT Eesti Pro Display Light" pitchFamily="2" charset="0"/>
                        </a:rPr>
                        <a:t>вхождений ({,</a:t>
                      </a:r>
                      <a:r>
                        <a:rPr lang="en" sz="4000" b="0" i="0" dirty="0">
                          <a:effectLst/>
                          <a:latin typeface="GT Eesti Pro Display Light" pitchFamily="2" charset="0"/>
                        </a:rPr>
                        <a:t>m} — </a:t>
                      </a:r>
                      <a:r>
                        <a:rPr lang="ru-RU" sz="4000" b="0" i="0" dirty="0">
                          <a:effectLst/>
                          <a:latin typeface="GT Eesti Pro Display Light" pitchFamily="2" charset="0"/>
                        </a:rPr>
                        <a:t>от 0 до </a:t>
                      </a:r>
                      <a:r>
                        <a:rPr lang="en" sz="4000" b="0" i="0" dirty="0">
                          <a:effectLst/>
                          <a:latin typeface="GT Eesti Pro Display Light" pitchFamily="2" charset="0"/>
                        </a:rPr>
                        <a:t>m)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74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1049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Давайте создадим простую </a:t>
            </a:r>
            <a:r>
              <a:rPr lang="ru-RU" dirty="0" err="1">
                <a:latin typeface="GT Eesti Pro Display" pitchFamily="2" charset="0"/>
              </a:rPr>
              <a:t>валидизацию</a:t>
            </a:r>
            <a:r>
              <a:rPr lang="ru-RU" dirty="0">
                <a:latin typeface="GT Eesti Pro Display" pitchFamily="2" charset="0"/>
              </a:rPr>
              <a:t> почты: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24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11608"/>
            <a:ext cx="13151148" cy="3911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Давайте попробуем написать примитивнейшую </a:t>
            </a:r>
            <a:r>
              <a:rPr lang="ru-RU" sz="3200" dirty="0" err="1">
                <a:latin typeface="GT Eesti Pro Display Light" pitchFamily="2" charset="0"/>
              </a:rPr>
              <a:t>валидизацию</a:t>
            </a:r>
            <a:r>
              <a:rPr lang="ru-RU" sz="3200" dirty="0">
                <a:latin typeface="GT Eesti Pro Display Light" pitchFamily="2" charset="0"/>
              </a:rPr>
              <a:t> почты: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3200" dirty="0">
              <a:latin typeface="GT Eesti Pro Display Light" pitchFamily="2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3200" dirty="0">
              <a:latin typeface="GT Eesti Pro Display Light" pitchFamily="2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Однако у этого варианта есть некоторые фатальные недостатки. Попробуйте найти, какие.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2C9FCED-6634-2847-84C9-1088921F8FBA}"/>
              </a:ext>
            </a:extLst>
          </p:cNvPr>
          <p:cNvSpPr/>
          <p:nvPr/>
        </p:nvSpPr>
        <p:spPr>
          <a:xfrm>
            <a:off x="2198077" y="2900986"/>
            <a:ext cx="424346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dirty="0">
                <a:latin typeface="JetBrains Mono" panose="020B0509020102050004" pitchFamily="49" charset="0"/>
              </a:rPr>
              <a:t>\</a:t>
            </a:r>
            <a:r>
              <a:rPr lang="ru-RU" sz="4400" dirty="0" err="1">
                <a:latin typeface="JetBrains Mono" panose="020B0509020102050004" pitchFamily="49" charset="0"/>
              </a:rPr>
              <a:t>w</a:t>
            </a:r>
            <a:r>
              <a:rPr lang="ru-RU" sz="4400" dirty="0">
                <a:latin typeface="JetBrains Mono" panose="020B0509020102050004" pitchFamily="49" charset="0"/>
              </a:rPr>
              <a:t>+@\</a:t>
            </a:r>
            <a:r>
              <a:rPr lang="ru-RU" sz="4400" dirty="0" err="1">
                <a:latin typeface="JetBrains Mono" panose="020B0509020102050004" pitchFamily="49" charset="0"/>
              </a:rPr>
              <a:t>w</a:t>
            </a:r>
            <a:r>
              <a:rPr lang="ru-RU" sz="4400" dirty="0">
                <a:latin typeface="JetBrains Mono" panose="020B0509020102050004" pitchFamily="49" charset="0"/>
              </a:rPr>
              <a:t>+\.\</a:t>
            </a:r>
            <a:r>
              <a:rPr lang="ru-RU" sz="4400" dirty="0" err="1">
                <a:latin typeface="JetBrains Mono" panose="020B0509020102050004" pitchFamily="49" charset="0"/>
              </a:rPr>
              <a:t>w</a:t>
            </a:r>
            <a:r>
              <a:rPr lang="ru-RU" sz="4400" dirty="0">
                <a:latin typeface="JetBrains Mono" panose="020B0509020102050004" pitchFamily="49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635924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Так же можно сделать простую </a:t>
            </a:r>
            <a:r>
              <a:rPr lang="ru-RU" dirty="0" err="1">
                <a:latin typeface="GT Eesti Pro Display" pitchFamily="2" charset="0"/>
              </a:rPr>
              <a:t>валидизацию</a:t>
            </a:r>
            <a:r>
              <a:rPr lang="ru-RU" dirty="0">
                <a:latin typeface="GT Eesti Pro Display" pitchFamily="2" charset="0"/>
              </a:rPr>
              <a:t> телефонного номера: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25</a:t>
            </a:fld>
            <a:endParaRPr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2C9FCED-6634-2847-84C9-1088921F8FBA}"/>
              </a:ext>
            </a:extLst>
          </p:cNvPr>
          <p:cNvSpPr/>
          <p:nvPr/>
        </p:nvSpPr>
        <p:spPr>
          <a:xfrm>
            <a:off x="2620108" y="2396684"/>
            <a:ext cx="289053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400" dirty="0">
                <a:latin typeface="JetBrains Mono" panose="020B0509020102050004" pitchFamily="49" charset="0"/>
              </a:rPr>
              <a:t>\d{7,12}</a:t>
            </a:r>
            <a:endParaRPr lang="ru-RU" sz="4400" dirty="0">
              <a:latin typeface="JetBrains Mono" panose="020B050902010205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46F406-BC69-4144-AB84-11F92BDD19F1}"/>
              </a:ext>
            </a:extLst>
          </p:cNvPr>
          <p:cNvSpPr txBox="1"/>
          <p:nvPr/>
        </p:nvSpPr>
        <p:spPr>
          <a:xfrm>
            <a:off x="2092570" y="3974123"/>
            <a:ext cx="137314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T Eesti Pro Display" pitchFamily="2" charset="0"/>
              </a:rPr>
              <a:t>Невероятно примитивное регулярное выражение, которое просто определяет, есть ли у вас в телефоне от 7 до 15 цифр. И все </a:t>
            </a:r>
          </a:p>
        </p:txBody>
      </p:sp>
    </p:spTree>
    <p:extLst>
      <p:ext uri="{BB962C8B-B14F-4D97-AF65-F5344CB8AC3E}">
        <p14:creationId xmlns:p14="http://schemas.microsoft.com/office/powerpoint/2010/main" val="39355300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073A38-F556-604F-9E63-5001FDA30D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Работа с  </a:t>
            </a:r>
            <a:r>
              <a:rPr lang="en" dirty="0"/>
              <a:t>Beautiful Soup </a:t>
            </a:r>
            <a:r>
              <a:rPr lang="ru-RU" dirty="0"/>
              <a:t>и </a:t>
            </a:r>
            <a:r>
              <a:rPr lang="en" dirty="0"/>
              <a:t> </a:t>
            </a:r>
            <a:br>
              <a:rPr lang="en" dirty="0"/>
            </a:br>
            <a:r>
              <a:rPr lang="en" dirty="0"/>
              <a:t>requests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47436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7126" y="446700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Beautiful Soup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27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46F406-BC69-4144-AB84-11F92BDD19F1}"/>
              </a:ext>
            </a:extLst>
          </p:cNvPr>
          <p:cNvSpPr txBox="1"/>
          <p:nvPr/>
        </p:nvSpPr>
        <p:spPr>
          <a:xfrm>
            <a:off x="1802824" y="1063816"/>
            <a:ext cx="13731440" cy="8115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4400" dirty="0">
                <a:latin typeface="GT Eesti Pro Display Light" pitchFamily="2" charset="0"/>
              </a:rPr>
              <a:t>Прекрасный суп – это библиотека для </a:t>
            </a:r>
            <a:r>
              <a:rPr lang="en-US" sz="4400" dirty="0">
                <a:latin typeface="GT Eesti Pro Display Light" pitchFamily="2" charset="0"/>
              </a:rPr>
              <a:t>Python</a:t>
            </a:r>
            <a:r>
              <a:rPr lang="ru-RU" sz="4400" dirty="0">
                <a:latin typeface="GT Eesti Pro Display Light" pitchFamily="2" charset="0"/>
              </a:rPr>
              <a:t>, которая достает необходимую для вас информацию из </a:t>
            </a:r>
            <a:r>
              <a:rPr lang="ru-RU" sz="4400" b="1" dirty="0">
                <a:latin typeface="GT Eesti Pro Display Light" pitchFamily="2" charset="0"/>
              </a:rPr>
              <a:t>файлов</a:t>
            </a:r>
            <a:r>
              <a:rPr lang="ru-RU" sz="4400" dirty="0">
                <a:latin typeface="GT Eesti Pro Display Light" pitchFamily="2" charset="0"/>
              </a:rPr>
              <a:t> в формате </a:t>
            </a:r>
            <a:r>
              <a:rPr lang="en-US" sz="4400" dirty="0">
                <a:latin typeface="GT Eesti Pro Display Light" pitchFamily="2" charset="0"/>
              </a:rPr>
              <a:t>HTML </a:t>
            </a:r>
            <a:r>
              <a:rPr lang="ru-RU" sz="4400" dirty="0">
                <a:latin typeface="GT Eesti Pro Display Light" pitchFamily="2" charset="0"/>
              </a:rPr>
              <a:t>или </a:t>
            </a:r>
            <a:r>
              <a:rPr lang="en-US" sz="4400" dirty="0">
                <a:latin typeface="GT Eesti Pro Display Light" pitchFamily="2" charset="0"/>
              </a:rPr>
              <a:t>XML</a:t>
            </a:r>
            <a:r>
              <a:rPr lang="ru-RU" sz="4400" dirty="0">
                <a:latin typeface="GT Eesti Pro Display Light" pitchFamily="2" charset="0"/>
              </a:rPr>
              <a:t>. Это можно было бы достать регулярными выражениями, но куда проще воспользоваться готовой библиотекой</a:t>
            </a:r>
            <a:r>
              <a:rPr lang="en-US" sz="4400" dirty="0">
                <a:latin typeface="GT Eesti Pro Display Light" pitchFamily="2" charset="0"/>
              </a:rPr>
              <a:t>.  </a:t>
            </a:r>
            <a:r>
              <a:rPr lang="ru-RU" sz="4400" dirty="0">
                <a:latin typeface="GT Eesti Pro Display Light" pitchFamily="2" charset="0"/>
              </a:rPr>
              <a:t>Она, к счастью или сожалению, требует некоторых познаний  в </a:t>
            </a:r>
            <a:r>
              <a:rPr lang="en-US" sz="4400" dirty="0">
                <a:latin typeface="GT Eesti Pro Display Light" pitchFamily="2" charset="0"/>
              </a:rPr>
              <a:t>HTML5</a:t>
            </a:r>
            <a:r>
              <a:rPr lang="ru-RU" sz="4400" dirty="0">
                <a:latin typeface="GT Eesti Pro Display Light" pitchFamily="2" charset="0"/>
              </a:rPr>
              <a:t>, которые мы постараемся нагнать за сегодня. </a:t>
            </a:r>
          </a:p>
        </p:txBody>
      </p:sp>
    </p:spTree>
    <p:extLst>
      <p:ext uri="{BB962C8B-B14F-4D97-AF65-F5344CB8AC3E}">
        <p14:creationId xmlns:p14="http://schemas.microsoft.com/office/powerpoint/2010/main" val="37185971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HTML 5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28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46F406-BC69-4144-AB84-11F92BDD19F1}"/>
              </a:ext>
            </a:extLst>
          </p:cNvPr>
          <p:cNvSpPr txBox="1"/>
          <p:nvPr/>
        </p:nvSpPr>
        <p:spPr>
          <a:xfrm>
            <a:off x="2074985" y="1206978"/>
            <a:ext cx="13731440" cy="7099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>
                <a:latin typeface="GT Eesti Pro Display Light" pitchFamily="2" charset="0"/>
              </a:rPr>
              <a:t>HTML – </a:t>
            </a:r>
            <a:r>
              <a:rPr lang="ru-RU" sz="4400" dirty="0">
                <a:latin typeface="GT Eesti Pro Display Light" pitchFamily="2" charset="0"/>
              </a:rPr>
              <a:t>это язык разметки, с помощью которого создаются веб-страницы. Вообще они именно работают на </a:t>
            </a:r>
            <a:r>
              <a:rPr lang="en-US" sz="4400" dirty="0">
                <a:latin typeface="GT Eesti Pro Display Light" pitchFamily="2" charset="0"/>
              </a:rPr>
              <a:t>HTML</a:t>
            </a:r>
            <a:r>
              <a:rPr lang="ru-RU" sz="4400" dirty="0">
                <a:latin typeface="GT Eesti Pro Display Light" pitchFamily="2" charset="0"/>
              </a:rPr>
              <a:t>, но могут быть созданы на препроцессорах </a:t>
            </a:r>
            <a:r>
              <a:rPr lang="en-US" sz="4400" dirty="0">
                <a:latin typeface="GT Eesti Pro Display Light" pitchFamily="2" charset="0"/>
              </a:rPr>
              <a:t>Pug </a:t>
            </a:r>
            <a:r>
              <a:rPr lang="ru-RU" sz="4400" dirty="0">
                <a:latin typeface="GT Eesti Pro Display Light" pitchFamily="2" charset="0"/>
              </a:rPr>
              <a:t>или </a:t>
            </a:r>
            <a:r>
              <a:rPr lang="en-US" sz="4400" dirty="0" err="1">
                <a:latin typeface="GT Eesti Pro Display Light" pitchFamily="2" charset="0"/>
              </a:rPr>
              <a:t>Ejs</a:t>
            </a:r>
            <a:r>
              <a:rPr lang="ru-RU" sz="4400" dirty="0">
                <a:latin typeface="GT Eesti Pro Display Light" pitchFamily="2" charset="0"/>
              </a:rPr>
              <a:t>.  Но в итоговом свое</a:t>
            </a:r>
            <a:r>
              <a:rPr lang="en-US" sz="4400" dirty="0">
                <a:latin typeface="GT Eesti Pro Display Light" pitchFamily="2" charset="0"/>
              </a:rPr>
              <a:t>v</a:t>
            </a:r>
            <a:r>
              <a:rPr lang="ru-RU" sz="4400" dirty="0">
                <a:latin typeface="GT Eesti Pro Display Light" pitchFamily="2" charset="0"/>
              </a:rPr>
              <a:t> виде они работают именно на </a:t>
            </a:r>
            <a:r>
              <a:rPr lang="en-US" sz="4400" dirty="0">
                <a:latin typeface="GT Eesti Pro Display Light" pitchFamily="2" charset="0"/>
              </a:rPr>
              <a:t>html</a:t>
            </a:r>
            <a:r>
              <a:rPr lang="ru-RU" sz="4400" dirty="0">
                <a:latin typeface="GT Eesti Pro Display Light" pitchFamily="2" charset="0"/>
              </a:rPr>
              <a:t>, с которым вы и будете работать, если</a:t>
            </a:r>
            <a:r>
              <a:rPr lang="en-US" sz="4400" dirty="0">
                <a:latin typeface="GT Eesti Pro Display Light" pitchFamily="2" charset="0"/>
              </a:rPr>
              <a:t> </a:t>
            </a:r>
            <a:r>
              <a:rPr lang="ru-RU" sz="4400" dirty="0">
                <a:latin typeface="GT Eesti Pro Display Light" pitchFamily="2" charset="0"/>
              </a:rPr>
              <a:t>будете заниматься </a:t>
            </a:r>
            <a:r>
              <a:rPr lang="ru-RU" sz="4400" dirty="0" err="1">
                <a:latin typeface="GT Eesti Pro Display Light" pitchFamily="2" charset="0"/>
              </a:rPr>
              <a:t>парсерами</a:t>
            </a:r>
            <a:r>
              <a:rPr lang="ru-RU" sz="4400" dirty="0">
                <a:latin typeface="GT Eesti Pro Display Light" pitchFamily="2" charset="0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823C10-EAC1-EE46-8CD9-8D5A0DC2E037}"/>
              </a:ext>
            </a:extLst>
          </p:cNvPr>
          <p:cNvSpPr txBox="1"/>
          <p:nvPr/>
        </p:nvSpPr>
        <p:spPr>
          <a:xfrm>
            <a:off x="5574323" y="35169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15972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HTML 5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29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46F406-BC69-4144-AB84-11F92BDD19F1}"/>
              </a:ext>
            </a:extLst>
          </p:cNvPr>
          <p:cNvSpPr txBox="1"/>
          <p:nvPr/>
        </p:nvSpPr>
        <p:spPr>
          <a:xfrm>
            <a:off x="1951893" y="1935111"/>
            <a:ext cx="1373144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T Eesti Pro Display Light" pitchFamily="2" charset="0"/>
              </a:rPr>
              <a:t>&lt;title&gt;  </a:t>
            </a:r>
            <a:r>
              <a:rPr lang="ru-RU" sz="4400" dirty="0">
                <a:latin typeface="GT Eesti Pro Display Light" pitchFamily="2" charset="0"/>
              </a:rPr>
              <a:t>История древнего Рима</a:t>
            </a:r>
            <a:r>
              <a:rPr lang="en-US" sz="4400" dirty="0">
                <a:latin typeface="GT Eesti Pro Display Light" pitchFamily="2" charset="0"/>
              </a:rPr>
              <a:t> &lt;/title&gt;</a:t>
            </a:r>
            <a:r>
              <a:rPr lang="ru-RU" sz="4400" dirty="0">
                <a:latin typeface="GT Eesti Pro Display Light" pitchFamily="2" charset="0"/>
              </a:rPr>
              <a:t> - </a:t>
            </a:r>
            <a:r>
              <a:rPr lang="en-US" sz="4400" dirty="0">
                <a:latin typeface="GT Eesti Pro Display Light" pitchFamily="2" charset="0"/>
              </a:rPr>
              <a:t>title </a:t>
            </a:r>
            <a:r>
              <a:rPr lang="ru-RU" sz="4400" dirty="0">
                <a:latin typeface="GT Eesti Pro Display Light" pitchFamily="2" charset="0"/>
              </a:rPr>
              <a:t>– тег,  История древнего Рима –</a:t>
            </a:r>
            <a:r>
              <a:rPr lang="en-US" sz="4400" dirty="0">
                <a:latin typeface="GT Eesti Pro Display Light" pitchFamily="2" charset="0"/>
              </a:rPr>
              <a:t> </a:t>
            </a:r>
            <a:r>
              <a:rPr lang="ru-RU" sz="4400" dirty="0">
                <a:latin typeface="GT Eesti Pro Display Light" pitchFamily="2" charset="0"/>
              </a:rPr>
              <a:t>контент</a:t>
            </a:r>
          </a:p>
          <a:p>
            <a:r>
              <a:rPr lang="ru-RU" sz="4400" dirty="0">
                <a:latin typeface="GT Eesti Pro Display Light" pitchFamily="2" charset="0"/>
              </a:rPr>
              <a:t> </a:t>
            </a:r>
            <a:r>
              <a:rPr lang="en-US" sz="4400" dirty="0">
                <a:latin typeface="GT Eesti Pro Display Light" pitchFamily="2" charset="0"/>
              </a:rPr>
              <a:t>&lt;div id =‘first’ class=‘main’&gt; </a:t>
            </a:r>
            <a:r>
              <a:rPr lang="ru-RU" sz="4400" dirty="0">
                <a:latin typeface="GT Eesti Pro Display Light" pitchFamily="2" charset="0"/>
              </a:rPr>
              <a:t>Здесь могла быть ваша реклама </a:t>
            </a:r>
            <a:r>
              <a:rPr lang="en-US" sz="4400" dirty="0">
                <a:latin typeface="GT Eesti Pro Display Light" pitchFamily="2" charset="0"/>
              </a:rPr>
              <a:t>&lt;/div&gt; – </a:t>
            </a:r>
            <a:r>
              <a:rPr lang="ru-RU" sz="4400" dirty="0">
                <a:latin typeface="GT Eesti Pro Display Light" pitchFamily="2" charset="0"/>
              </a:rPr>
              <a:t>тег </a:t>
            </a:r>
            <a:r>
              <a:rPr lang="en-US" sz="4400" dirty="0">
                <a:latin typeface="GT Eesti Pro Display Light" pitchFamily="2" charset="0"/>
              </a:rPr>
              <a:t>div </a:t>
            </a:r>
            <a:r>
              <a:rPr lang="ru-RU" sz="4400" dirty="0">
                <a:latin typeface="GT Eesti Pro Display Light" pitchFamily="2" charset="0"/>
              </a:rPr>
              <a:t>с  </a:t>
            </a:r>
            <a:r>
              <a:rPr lang="en-US" sz="4400" dirty="0">
                <a:latin typeface="GT Eesti Pro Display Light" pitchFamily="2" charset="0"/>
              </a:rPr>
              <a:t>id first</a:t>
            </a:r>
            <a:r>
              <a:rPr lang="ru-RU" sz="4400" dirty="0">
                <a:latin typeface="GT Eesti Pro Display Light" pitchFamily="2" charset="0"/>
              </a:rPr>
              <a:t> и классом </a:t>
            </a:r>
            <a:r>
              <a:rPr lang="en-US" sz="4400" dirty="0">
                <a:latin typeface="GT Eesti Pro Display Light" pitchFamily="2" charset="0"/>
              </a:rPr>
              <a:t>main</a:t>
            </a:r>
            <a:r>
              <a:rPr lang="ru-RU" sz="4400" dirty="0">
                <a:latin typeface="GT Eesti Pro Display Light" pitchFamily="2" charset="0"/>
              </a:rPr>
              <a:t>. </a:t>
            </a:r>
            <a:r>
              <a:rPr lang="en-US" sz="4400" dirty="0">
                <a:latin typeface="GT Eesti Pro Display Light" pitchFamily="2" charset="0"/>
              </a:rPr>
              <a:t>Id </a:t>
            </a:r>
            <a:r>
              <a:rPr lang="ru-RU" sz="4400" dirty="0">
                <a:latin typeface="GT Eesti Pro Display Light" pitchFamily="2" charset="0"/>
              </a:rPr>
              <a:t> и классы – это атрибуты, через которые также можно искать какой-либо контент.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823C10-EAC1-EE46-8CD9-8D5A0DC2E037}"/>
              </a:ext>
            </a:extLst>
          </p:cNvPr>
          <p:cNvSpPr txBox="1"/>
          <p:nvPr/>
        </p:nvSpPr>
        <p:spPr>
          <a:xfrm>
            <a:off x="5574323" y="35169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9419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Начнем с ?</a:t>
            </a:r>
            <a:r>
              <a:rPr lang="en-US" dirty="0">
                <a:latin typeface="GT Eesti Pro Display" pitchFamily="2" charset="0"/>
              </a:rPr>
              <a:t>*{e}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438E70E-0AD7-8043-89BD-FDE56F504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6803" y="374104"/>
            <a:ext cx="8803480" cy="890618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F4D75C-A835-4549-BAA2-A4D9FB24BE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02932" y="6861179"/>
            <a:ext cx="2164821" cy="1974317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  </a:t>
            </a:r>
            <a:r>
              <a:rPr lang="ru-RU" dirty="0">
                <a:latin typeface="GT Eesti Pro Display" pitchFamily="2" charset="0"/>
              </a:rPr>
              <a:t>Инсталляция </a:t>
            </a:r>
            <a:r>
              <a:rPr lang="en-US" dirty="0">
                <a:latin typeface="GT Eesti Pro Display" pitchFamily="2" charset="0"/>
              </a:rPr>
              <a:t>Beautiful Soup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30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46F406-BC69-4144-AB84-11F92BDD19F1}"/>
              </a:ext>
            </a:extLst>
          </p:cNvPr>
          <p:cNvSpPr txBox="1"/>
          <p:nvPr/>
        </p:nvSpPr>
        <p:spPr>
          <a:xfrm>
            <a:off x="2074985" y="1127086"/>
            <a:ext cx="13731440" cy="7382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4000" dirty="0">
                <a:latin typeface="GT Eesti Pro Display Light" pitchFamily="2" charset="0"/>
              </a:rPr>
              <a:t>Для начала работа с </a:t>
            </a:r>
            <a:r>
              <a:rPr lang="en-US" sz="4000" dirty="0">
                <a:latin typeface="GT Eesti Pro Display Light" pitchFamily="2" charset="0"/>
              </a:rPr>
              <a:t>bs </a:t>
            </a:r>
            <a:r>
              <a:rPr lang="ru-RU" sz="4000" dirty="0">
                <a:latin typeface="GT Eesti Pro Display Light" pitchFamily="2" charset="0"/>
              </a:rPr>
              <a:t>вам нужно проинсталлировать его через  </a:t>
            </a:r>
            <a:r>
              <a:rPr lang="en-US" sz="4000" dirty="0">
                <a:latin typeface="GT Eesti Pro Display Light" pitchFamily="2" charset="0"/>
              </a:rPr>
              <a:t>pip</a:t>
            </a:r>
            <a:r>
              <a:rPr lang="ru-RU" sz="4000" dirty="0">
                <a:latin typeface="GT Eesti Pro Display Light" pitchFamily="2" charset="0"/>
              </a:rPr>
              <a:t>. Если этот способ не сработает, изучите официальную документацию для альтернативных методов</a:t>
            </a:r>
            <a:endParaRPr lang="en-US" sz="4000" dirty="0">
              <a:latin typeface="GT Eesti Pro Display Light" pitchFamily="2" charset="0"/>
            </a:endParaRPr>
          </a:p>
          <a:p>
            <a:pPr>
              <a:lnSpc>
                <a:spcPct val="150000"/>
              </a:lnSpc>
            </a:pPr>
            <a:r>
              <a:rPr lang="en" sz="4000" dirty="0">
                <a:latin typeface="JetBrains Mono" panose="020B0509020102050004" pitchFamily="49" charset="0"/>
              </a:rPr>
              <a:t>pip install beautifulsoup4  -  </a:t>
            </a:r>
            <a:r>
              <a:rPr lang="ru-RU" sz="4000" dirty="0">
                <a:latin typeface="JetBrains Mono" panose="020B0509020102050004" pitchFamily="49" charset="0"/>
              </a:rPr>
              <a:t>инсталляция на </a:t>
            </a:r>
            <a:r>
              <a:rPr lang="en-US" sz="4000" dirty="0">
                <a:latin typeface="JetBrains Mono" panose="020B0509020102050004" pitchFamily="49" charset="0"/>
              </a:rPr>
              <a:t>Windows</a:t>
            </a:r>
          </a:p>
          <a:p>
            <a:pPr>
              <a:lnSpc>
                <a:spcPct val="150000"/>
              </a:lnSpc>
            </a:pPr>
            <a:r>
              <a:rPr lang="en" sz="4000" dirty="0">
                <a:latin typeface="JetBrains Mono" panose="020B0509020102050004" pitchFamily="49" charset="0"/>
              </a:rPr>
              <a:t>pip</a:t>
            </a:r>
            <a:r>
              <a:rPr lang="ru-RU" sz="4000" dirty="0">
                <a:latin typeface="JetBrains Mono" panose="020B0509020102050004" pitchFamily="49" charset="0"/>
              </a:rPr>
              <a:t>3</a:t>
            </a:r>
            <a:r>
              <a:rPr lang="en" sz="4000" dirty="0">
                <a:latin typeface="JetBrains Mono" panose="020B0509020102050004" pitchFamily="49" charset="0"/>
              </a:rPr>
              <a:t> install beautifulsoup4</a:t>
            </a:r>
            <a:r>
              <a:rPr lang="ru-RU" sz="4000" dirty="0">
                <a:latin typeface="JetBrains Mono" panose="020B0509020102050004" pitchFamily="49" charset="0"/>
              </a:rPr>
              <a:t> – инсталляция на     </a:t>
            </a:r>
            <a:r>
              <a:rPr lang="en-US" sz="4000" dirty="0">
                <a:latin typeface="JetBrains Mono" panose="020B0509020102050004" pitchFamily="49" charset="0"/>
              </a:rPr>
              <a:t>Mac OS</a:t>
            </a:r>
            <a:endParaRPr lang="ru-RU" sz="4000" dirty="0">
              <a:latin typeface="JetBrains Mono" panose="020B0509020102050004" pitchFamily="49" charset="0"/>
            </a:endParaRPr>
          </a:p>
          <a:p>
            <a:pPr>
              <a:lnSpc>
                <a:spcPct val="150000"/>
              </a:lnSpc>
            </a:pPr>
            <a:endParaRPr lang="ru-RU" sz="4000" dirty="0">
              <a:latin typeface="JetBrains Mono" panose="020B050902010205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823C10-EAC1-EE46-8CD9-8D5A0DC2E037}"/>
              </a:ext>
            </a:extLst>
          </p:cNvPr>
          <p:cNvSpPr txBox="1"/>
          <p:nvPr/>
        </p:nvSpPr>
        <p:spPr>
          <a:xfrm>
            <a:off x="5574323" y="35169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83954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Основное </a:t>
            </a:r>
            <a:r>
              <a:rPr lang="en-US" dirty="0">
                <a:latin typeface="GT Eesti Pro Display" pitchFamily="2" charset="0"/>
              </a:rPr>
              <a:t>API Beautiful Soup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31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46F406-BC69-4144-AB84-11F92BDD19F1}"/>
              </a:ext>
            </a:extLst>
          </p:cNvPr>
          <p:cNvSpPr txBox="1"/>
          <p:nvPr/>
        </p:nvSpPr>
        <p:spPr>
          <a:xfrm>
            <a:off x="2074985" y="1588687"/>
            <a:ext cx="13731440" cy="5068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 err="1">
                <a:latin typeface="GT Eesti Pro Display Light" pitchFamily="2" charset="0"/>
              </a:rPr>
              <a:t>BeautifulSoup</a:t>
            </a:r>
            <a:r>
              <a:rPr lang="ru-RU" sz="4400" dirty="0">
                <a:latin typeface="GT Eesti Pro Display Light" pitchFamily="2" charset="0"/>
              </a:rPr>
              <a:t> внутри себя не имеет возможности делать запросы для того, чтобы скачивать веб-страницы. Вы можете либо скачать их вручную, либо воспользоваться услугами библиотек для работы с   </a:t>
            </a:r>
            <a:r>
              <a:rPr lang="en-US" sz="4400" dirty="0">
                <a:latin typeface="GT Eesti Pro Display Light" pitchFamily="2" charset="0"/>
              </a:rPr>
              <a:t>http</a:t>
            </a:r>
            <a:r>
              <a:rPr lang="ru-RU" sz="4400" dirty="0">
                <a:latin typeface="GT Eesti Pro Display Light" pitchFamily="2" charset="0"/>
              </a:rPr>
              <a:t>, такими например, как </a:t>
            </a:r>
            <a:r>
              <a:rPr lang="en-US" sz="4400" dirty="0">
                <a:latin typeface="GT Eesti Pro Display Light" pitchFamily="2" charset="0"/>
              </a:rPr>
              <a:t>requests</a:t>
            </a:r>
            <a:r>
              <a:rPr lang="ru-RU" sz="4400" dirty="0">
                <a:latin typeface="GT Eesti Pro Display Light" pitchFamily="2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823C10-EAC1-EE46-8CD9-8D5A0DC2E037}"/>
              </a:ext>
            </a:extLst>
          </p:cNvPr>
          <p:cNvSpPr txBox="1"/>
          <p:nvPr/>
        </p:nvSpPr>
        <p:spPr>
          <a:xfrm>
            <a:off x="5574323" y="35169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9289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Основное </a:t>
            </a:r>
            <a:r>
              <a:rPr lang="en-US" dirty="0">
                <a:latin typeface="GT Eesti Pro Display" pitchFamily="2" charset="0"/>
              </a:rPr>
              <a:t>API Beautiful Soup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32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46F406-BC69-4144-AB84-11F92BDD19F1}"/>
              </a:ext>
            </a:extLst>
          </p:cNvPr>
          <p:cNvSpPr txBox="1"/>
          <p:nvPr/>
        </p:nvSpPr>
        <p:spPr>
          <a:xfrm>
            <a:off x="2074985" y="1588687"/>
            <a:ext cx="13731440" cy="5068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dirty="0" err="1">
                <a:latin typeface="GT Eesti Pro Display Light" pitchFamily="2" charset="0"/>
              </a:rPr>
              <a:t>BeautifulSoup</a:t>
            </a:r>
            <a:r>
              <a:rPr lang="ru-RU" sz="4400" dirty="0">
                <a:latin typeface="GT Eesti Pro Display Light" pitchFamily="2" charset="0"/>
              </a:rPr>
              <a:t> внутри себя не имеет возможности делать запросы для того, чтобы скачивать веб-страницы. Вы можете либо скачать их вручную, либо воспользоваться услугами библиотек для работы с   </a:t>
            </a:r>
            <a:r>
              <a:rPr lang="en-US" sz="4400" dirty="0">
                <a:latin typeface="GT Eesti Pro Display Light" pitchFamily="2" charset="0"/>
              </a:rPr>
              <a:t>http</a:t>
            </a:r>
            <a:r>
              <a:rPr lang="ru-RU" sz="4400" dirty="0">
                <a:latin typeface="GT Eesti Pro Display Light" pitchFamily="2" charset="0"/>
              </a:rPr>
              <a:t>, такими например, как </a:t>
            </a:r>
            <a:r>
              <a:rPr lang="en-US" sz="4400" dirty="0">
                <a:latin typeface="GT Eesti Pro Display Light" pitchFamily="2" charset="0"/>
              </a:rPr>
              <a:t>requests</a:t>
            </a:r>
            <a:r>
              <a:rPr lang="ru-RU" sz="4400" dirty="0">
                <a:latin typeface="GT Eesti Pro Display Light" pitchFamily="2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823C10-EAC1-EE46-8CD9-8D5A0DC2E037}"/>
              </a:ext>
            </a:extLst>
          </p:cNvPr>
          <p:cNvSpPr txBox="1"/>
          <p:nvPr/>
        </p:nvSpPr>
        <p:spPr>
          <a:xfrm>
            <a:off x="5574323" y="35169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18595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Практика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33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46F406-BC69-4144-AB84-11F92BDD19F1}"/>
              </a:ext>
            </a:extLst>
          </p:cNvPr>
          <p:cNvSpPr txBox="1"/>
          <p:nvPr/>
        </p:nvSpPr>
        <p:spPr>
          <a:xfrm>
            <a:off x="2074985" y="1588687"/>
            <a:ext cx="13731440" cy="4052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4400" dirty="0">
                <a:latin typeface="GT Eesti Pro Display Light" pitchFamily="2" charset="0"/>
              </a:rPr>
              <a:t>Пишем основной код нашего несложного </a:t>
            </a:r>
            <a:r>
              <a:rPr lang="ru-RU" sz="4400" dirty="0" err="1">
                <a:latin typeface="GT Eesti Pro Display Light" pitchFamily="2" charset="0"/>
              </a:rPr>
              <a:t>парсера</a:t>
            </a:r>
            <a:r>
              <a:rPr lang="ru-RU" sz="4400" dirty="0">
                <a:latin typeface="GT Eesti Pro Display Light" pitchFamily="2" charset="0"/>
              </a:rPr>
              <a:t>, который в комбинации вместе с регулярными выражениями может выкачивать картинки с практически любого сайта.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823C10-EAC1-EE46-8CD9-8D5A0DC2E037}"/>
              </a:ext>
            </a:extLst>
          </p:cNvPr>
          <p:cNvSpPr txBox="1"/>
          <p:nvPr/>
        </p:nvSpPr>
        <p:spPr>
          <a:xfrm>
            <a:off x="5574323" y="35169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8586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Начнем с ?</a:t>
            </a:r>
            <a:r>
              <a:rPr lang="en-US" dirty="0">
                <a:latin typeface="GT Eesti Pro Display" pitchFamily="2" charset="0"/>
              </a:rPr>
              <a:t>*{e}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41CE17-8E87-0440-B4E3-7922F39F1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6297" y="-1"/>
            <a:ext cx="8984493" cy="975201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2C80901-4F35-2645-BD86-93425C5C8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0534" y="6776513"/>
            <a:ext cx="2164821" cy="197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340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ru-RU" dirty="0"/>
              <a:t>Начнем с ?*{</a:t>
            </a:r>
            <a:r>
              <a:rPr lang="en" dirty="0"/>
              <a:t>e}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F0D8807A-F150-3A4C-8B78-D1772DF2AC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/>
        <p:txBody>
          <a:bodyPr/>
          <a:lstStyle/>
          <a:p>
            <a:pPr lvl="0"/>
            <a:r>
              <a:rPr lang="en"/>
              <a:t>Python 18+</a:t>
            </a:r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ru-RU"/>
              <a:pPr lvl="0"/>
              <a:t>5</a:t>
            </a:fld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6EDDF6D-0640-F24A-A1F6-96494B9AF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544" y="640556"/>
            <a:ext cx="15240000" cy="84709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428B870-8327-074E-8DEC-03AE9B22B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67466" y="6996646"/>
            <a:ext cx="2164821" cy="197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144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  </a:t>
            </a:r>
            <a:r>
              <a:rPr lang="ru-RU" dirty="0">
                <a:latin typeface="GT Eesti Pro Display" pitchFamily="2" charset="0"/>
              </a:rPr>
              <a:t>Что такое регулярные выражения?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634556"/>
            <a:ext cx="13151148" cy="520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ru-RU" sz="5400" dirty="0">
                <a:latin typeface="GT Eesti Pro Display Light" pitchFamily="2" charset="0"/>
              </a:rPr>
              <a:t>Говоря простым языком, регулярное выражение — это последовательность символов, используемая для поиска и замены текста в строке или файле.</a:t>
            </a:r>
            <a:endParaRPr sz="5400" dirty="0">
              <a:latin typeface="GT Eesti Pro Display Light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23045E7-EA0F-EC4D-A57F-39C80F0EB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4398" y="6675659"/>
            <a:ext cx="2164821" cy="197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337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История регулярных выражений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092969" y="1108120"/>
            <a:ext cx="13151148" cy="6681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GT Eesti Pro Display Light" pitchFamily="2" charset="0"/>
              </a:rPr>
              <a:t>Регулярные выражения имеют богатую и не самую логичную историю. Изначально одна часть</a:t>
            </a:r>
            <a:r>
              <a:rPr lang="en-US" sz="2800" dirty="0">
                <a:latin typeface="GT Eesti Pro Display Light" pitchFamily="2" charset="0"/>
              </a:rPr>
              <a:t> </a:t>
            </a:r>
            <a:r>
              <a:rPr lang="ru-RU" sz="2800" dirty="0">
                <a:latin typeface="GT Eesti Pro Display Light" pitchFamily="2" charset="0"/>
              </a:rPr>
              <a:t>синтаксиса регулярных выражений была разработана учеными в 60-70 года с целью анализа текстов</a:t>
            </a:r>
            <a:r>
              <a:rPr lang="en-US" sz="2800" dirty="0">
                <a:latin typeface="GT Eesti Pro Display Light" pitchFamily="2" charset="0"/>
              </a:rPr>
              <a:t> </a:t>
            </a:r>
            <a:r>
              <a:rPr lang="ru-RU" sz="2800" dirty="0">
                <a:latin typeface="GT Eesti Pro Display Light" pitchFamily="2" charset="0"/>
              </a:rPr>
              <a:t>(можно было не руками посчитать, сколько раз в Войне и Мир было сказано слово Наташа в различных склонения) . Кроме того,  в регулярных выражения существуют еще и символы, которые пришли из </a:t>
            </a:r>
            <a:r>
              <a:rPr lang="en-US" sz="2800" dirty="0">
                <a:latin typeface="GT Eesti Pro Display Light" pitchFamily="2" charset="0"/>
              </a:rPr>
              <a:t>Unix – </a:t>
            </a:r>
            <a:r>
              <a:rPr lang="ru-RU" sz="2800" dirty="0">
                <a:latin typeface="GT Eesti Pro Display Light" pitchFamily="2" charset="0"/>
              </a:rPr>
              <a:t>систем (наш горячо любимый альтернативный синтаксис). Кроме того, регулярные выражения испытали влияние замечательного языка программирования </a:t>
            </a:r>
            <a:r>
              <a:rPr lang="en-US" sz="2800" dirty="0">
                <a:latin typeface="GT Eesti Pro Display Light" pitchFamily="2" charset="0"/>
              </a:rPr>
              <a:t>– Perl</a:t>
            </a:r>
            <a:r>
              <a:rPr lang="ru-RU" sz="2800" dirty="0">
                <a:latin typeface="GT Eesti Pro Display Light" pitchFamily="2" charset="0"/>
              </a:rPr>
              <a:t>, который на заре развития Интернета широко применялся для обработки форм  и проверки при помощи регулярных выражений. </a:t>
            </a:r>
            <a:endParaRPr sz="28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622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История регулярных выражений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092969" y="1442964"/>
            <a:ext cx="13151148" cy="6866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Почему они такие нечитабельные?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На самом деле их синтаксис не такой сложный. Однако в зависимости от того, что вам необходимо найти, выражения могут изменяться как от достаточно простых и коротких, так и достаточно длинных и сложных. Часто многое зависит не только от языка, но и от программиста – ведь некоторые выражения можно записать как очень коротко (но имя некоторые баги внутри, которые могут сработать фатально в некоторых моментах), так и очень длинно (на часто на  самом деле тоже несовершенно)</a:t>
            </a:r>
            <a:endParaRPr sz="32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848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Приятные особенности регулярных выражений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634556"/>
            <a:ext cx="13151148" cy="520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latin typeface="GT Eesti Pro Display Light" pitchFamily="2" charset="0"/>
              </a:rPr>
              <a:t>Кроме того, что часто регулярные выражения непонятны непосвященному, одна из их проблем заключается в том, что программист, забывший закомментировать регулярное выражение, через некоторое время будет читать его с большим трудом. Поэтому не забывайте комментировать ваши регулярные выражения!</a:t>
            </a:r>
            <a:endParaRPr sz="3600" dirty="0">
              <a:latin typeface="GT Eesti Pro Display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230529"/>
      </p:ext>
    </p:extLst>
  </p:cSld>
  <p:clrMapOvr>
    <a:masterClrMapping/>
  </p:clrMapOvr>
</p:sld>
</file>

<file path=ppt/theme/theme1.xml><?xml version="1.0" encoding="utf-8"?>
<a:theme xmlns:a="http://schemas.openxmlformats.org/drawingml/2006/main" name="Мэдисон">
  <a:themeElements>
    <a:clrScheme name="Colors_ OZON_v3">
      <a:dk1>
        <a:srgbClr val="000000"/>
      </a:dk1>
      <a:lt1>
        <a:srgbClr val="FFFFFF"/>
      </a:lt1>
      <a:dk2>
        <a:srgbClr val="005BFF"/>
      </a:dk2>
      <a:lt2>
        <a:srgbClr val="00A2FF"/>
      </a:lt2>
      <a:accent1>
        <a:srgbClr val="06CA99"/>
      </a:accent1>
      <a:accent2>
        <a:srgbClr val="FAE111"/>
      </a:accent2>
      <a:accent3>
        <a:srgbClr val="F91155"/>
      </a:accent3>
      <a:accent4>
        <a:srgbClr val="754CED"/>
      </a:accent4>
      <a:accent5>
        <a:srgbClr val="FFA83B"/>
      </a:accent5>
      <a:accent6>
        <a:srgbClr val="0000B7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5525</TotalTime>
  <Words>1654</Words>
  <Application>Microsoft Macintosh PowerPoint</Application>
  <PresentationFormat>Произвольный</PresentationFormat>
  <Paragraphs>159</Paragraphs>
  <Slides>33</Slides>
  <Notes>31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33</vt:i4>
      </vt:variant>
    </vt:vector>
  </HeadingPairs>
  <TitlesOfParts>
    <vt:vector size="39" baseType="lpstr">
      <vt:lpstr>GT Eesti Pro Display Light</vt:lpstr>
      <vt:lpstr>JetBrains Mono</vt:lpstr>
      <vt:lpstr>GT Eesti Pro Display</vt:lpstr>
      <vt:lpstr>Calibri</vt:lpstr>
      <vt:lpstr>Arial</vt:lpstr>
      <vt:lpstr>Мэдисон</vt:lpstr>
      <vt:lpstr>Регулярные выражения и скрапперы сайтов</vt:lpstr>
      <vt:lpstr>Работа  с регулярными выражениями</vt:lpstr>
      <vt:lpstr>Начнем с ?*{e}</vt:lpstr>
      <vt:lpstr>Начнем с ?*{e}</vt:lpstr>
      <vt:lpstr>Начнем с ?*{e}</vt:lpstr>
      <vt:lpstr>  Что такое регулярные выражения? </vt:lpstr>
      <vt:lpstr>История регулярных выражений</vt:lpstr>
      <vt:lpstr>История регулярных выражений</vt:lpstr>
      <vt:lpstr>Приятные особенности регулярных выражений</vt:lpstr>
      <vt:lpstr>Регулярные выражения</vt:lpstr>
      <vt:lpstr>Три основных метода работы регулярных выражений</vt:lpstr>
      <vt:lpstr>Типичные задачи, которые обычно решают регулярные выражения</vt:lpstr>
      <vt:lpstr>Два типа символов в регулярных выражениях</vt:lpstr>
      <vt:lpstr>re – модуль регулярных выражений в Python</vt:lpstr>
      <vt:lpstr>Основные методы Python на регулярных выражениях </vt:lpstr>
      <vt:lpstr>Основные методы Python на регулярных выражениях </vt:lpstr>
      <vt:lpstr>Операторы регулярных выражений</vt:lpstr>
      <vt:lpstr>Совпадение с любимыми символами</vt:lpstr>
      <vt:lpstr>Использование экранирования</vt:lpstr>
      <vt:lpstr> Совпадение с набором символов</vt:lpstr>
      <vt:lpstr> Совпадение с набором символов</vt:lpstr>
      <vt:lpstr>Совпадение с отдельными типами спецсимволов</vt:lpstr>
      <vt:lpstr>Символы длины строки</vt:lpstr>
      <vt:lpstr>Давайте создадим простую валидизацию почты:</vt:lpstr>
      <vt:lpstr>Так же можно сделать простую валидизацию телефонного номера:</vt:lpstr>
      <vt:lpstr>Работа с  Beautiful Soup и   requests</vt:lpstr>
      <vt:lpstr>Beautiful Soup</vt:lpstr>
      <vt:lpstr>HTML 5</vt:lpstr>
      <vt:lpstr>HTML 5</vt:lpstr>
      <vt:lpstr>  Инсталляция Beautiful Soup</vt:lpstr>
      <vt:lpstr>Основное API Beautiful Soup</vt:lpstr>
      <vt:lpstr>Основное API Beautiful Soup</vt:lpstr>
      <vt:lpstr>Практика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Python. Git, списки и циклы</dc:title>
  <dc:creator>пользователь Microsoft Office</dc:creator>
  <cp:lastModifiedBy>Microsoft Office User</cp:lastModifiedBy>
  <cp:revision>186</cp:revision>
  <dcterms:created xsi:type="dcterms:W3CDTF">2018-08-29T11:25:32Z</dcterms:created>
  <dcterms:modified xsi:type="dcterms:W3CDTF">2020-07-06T15:53:25Z</dcterms:modified>
</cp:coreProperties>
</file>